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6"/>
  </p:notesMasterIdLst>
  <p:sldIdLst>
    <p:sldId id="256" r:id="rId2"/>
    <p:sldId id="442" r:id="rId3"/>
    <p:sldId id="347" r:id="rId4"/>
    <p:sldId id="349" r:id="rId5"/>
    <p:sldId id="361" r:id="rId6"/>
    <p:sldId id="362" r:id="rId7"/>
    <p:sldId id="363" r:id="rId8"/>
    <p:sldId id="364" r:id="rId9"/>
    <p:sldId id="435" r:id="rId10"/>
    <p:sldId id="369" r:id="rId11"/>
    <p:sldId id="371" r:id="rId12"/>
    <p:sldId id="372" r:id="rId13"/>
    <p:sldId id="373" r:id="rId14"/>
    <p:sldId id="426" r:id="rId15"/>
    <p:sldId id="436" r:id="rId16"/>
    <p:sldId id="354" r:id="rId17"/>
    <p:sldId id="382" r:id="rId18"/>
    <p:sldId id="375" r:id="rId19"/>
    <p:sldId id="378" r:id="rId20"/>
    <p:sldId id="377" r:id="rId21"/>
    <p:sldId id="379" r:id="rId22"/>
    <p:sldId id="386" r:id="rId23"/>
    <p:sldId id="384" r:id="rId24"/>
    <p:sldId id="395" r:id="rId25"/>
    <p:sldId id="385" r:id="rId26"/>
    <p:sldId id="387" r:id="rId27"/>
    <p:sldId id="437" r:id="rId28"/>
    <p:sldId id="389" r:id="rId29"/>
    <p:sldId id="390" r:id="rId30"/>
    <p:sldId id="391" r:id="rId31"/>
    <p:sldId id="392" r:id="rId32"/>
    <p:sldId id="398" r:id="rId33"/>
    <p:sldId id="397" r:id="rId34"/>
    <p:sldId id="438" r:id="rId35"/>
    <p:sldId id="355" r:id="rId36"/>
    <p:sldId id="400" r:id="rId37"/>
    <p:sldId id="439" r:id="rId38"/>
    <p:sldId id="396" r:id="rId39"/>
    <p:sldId id="402" r:id="rId40"/>
    <p:sldId id="433" r:id="rId41"/>
    <p:sldId id="409" r:id="rId42"/>
    <p:sldId id="403" r:id="rId43"/>
    <p:sldId id="356" r:id="rId44"/>
    <p:sldId id="404" r:id="rId45"/>
    <p:sldId id="357" r:id="rId46"/>
    <p:sldId id="406" r:id="rId47"/>
    <p:sldId id="405" r:id="rId48"/>
    <p:sldId id="430" r:id="rId49"/>
    <p:sldId id="407" r:id="rId50"/>
    <p:sldId id="408" r:id="rId51"/>
    <p:sldId id="429" r:id="rId52"/>
    <p:sldId id="410" r:id="rId53"/>
    <p:sldId id="434" r:id="rId54"/>
    <p:sldId id="440" r:id="rId55"/>
    <p:sldId id="441" r:id="rId56"/>
    <p:sldId id="345" r:id="rId57"/>
    <p:sldId id="540" r:id="rId58"/>
    <p:sldId id="541" r:id="rId59"/>
    <p:sldId id="542" r:id="rId60"/>
    <p:sldId id="543" r:id="rId61"/>
    <p:sldId id="544" r:id="rId62"/>
    <p:sldId id="545" r:id="rId63"/>
    <p:sldId id="546" r:id="rId64"/>
    <p:sldId id="547" r:id="rId65"/>
    <p:sldId id="548" r:id="rId66"/>
    <p:sldId id="549" r:id="rId67"/>
    <p:sldId id="550" r:id="rId68"/>
    <p:sldId id="551" r:id="rId69"/>
    <p:sldId id="532" r:id="rId70"/>
    <p:sldId id="346" r:id="rId71"/>
    <p:sldId id="552" r:id="rId72"/>
    <p:sldId id="267" r:id="rId73"/>
    <p:sldId id="432" r:id="rId74"/>
    <p:sldId id="43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256"/>
          </p14:sldIdLst>
        </p14:section>
        <p14:section name="I.1. Introduction" id="{2FD0FF71-F5FC-4EB7-B2CB-B31E4CBECD79}">
          <p14:sldIdLst>
            <p14:sldId id="442"/>
            <p14:sldId id="347"/>
          </p14:sldIdLst>
        </p14:section>
        <p14:section name="I.2. Some basic taxonomy on attacks" id="{823922B7-28FA-40E1-AD86-EBA3F6007DB9}">
          <p14:sldIdLst>
            <p14:sldId id="349"/>
            <p14:sldId id="361"/>
            <p14:sldId id="362"/>
            <p14:sldId id="363"/>
            <p14:sldId id="364"/>
            <p14:sldId id="435"/>
          </p14:sldIdLst>
        </p14:section>
        <p14:section name="I.3. Using gradients to improve attacks" id="{310B36FA-63D4-4376-906C-E800AB3D9E51}">
          <p14:sldIdLst>
            <p14:sldId id="369"/>
            <p14:sldId id="371"/>
            <p14:sldId id="372"/>
            <p14:sldId id="373"/>
            <p14:sldId id="426"/>
            <p14:sldId id="436"/>
          </p14:sldIdLst>
        </p14:section>
        <p14:section name="II.1. Untargeted Gradient Attack" id="{131A0283-3839-44F5-8243-7FCD2C6D497C}">
          <p14:sldIdLst>
            <p14:sldId id="354"/>
            <p14:sldId id="382"/>
            <p14:sldId id="375"/>
            <p14:sldId id="378"/>
            <p14:sldId id="377"/>
            <p14:sldId id="379"/>
            <p14:sldId id="386"/>
            <p14:sldId id="384"/>
            <p14:sldId id="395"/>
            <p14:sldId id="385"/>
            <p14:sldId id="387"/>
            <p14:sldId id="437"/>
            <p14:sldId id="389"/>
          </p14:sldIdLst>
        </p14:section>
        <p14:section name="II.2. Untargeted Fast Gradient Sign Method" id="{8DAB3173-3F70-4896-BA61-31ABDD4D67B5}">
          <p14:sldIdLst>
            <p14:sldId id="390"/>
            <p14:sldId id="391"/>
            <p14:sldId id="392"/>
            <p14:sldId id="398"/>
            <p14:sldId id="397"/>
            <p14:sldId id="438"/>
            <p14:sldId id="355"/>
            <p14:sldId id="400"/>
            <p14:sldId id="439"/>
            <p14:sldId id="396"/>
            <p14:sldId id="402"/>
            <p14:sldId id="433"/>
            <p14:sldId id="409"/>
          </p14:sldIdLst>
        </p14:section>
        <p14:section name="III.1. Iterated Fast Gradient Sign" id="{31212DFF-946F-4FCE-A067-F524740FCEC1}">
          <p14:sldIdLst>
            <p14:sldId id="403"/>
            <p14:sldId id="356"/>
          </p14:sldIdLst>
        </p14:section>
        <p14:section name="III.2. Targeted Fast Gradient Sign" id="{FEA829BE-E599-4836-ABC3-0C51B411B644}">
          <p14:sldIdLst>
            <p14:sldId id="404"/>
            <p14:sldId id="357"/>
          </p14:sldIdLst>
        </p14:section>
        <p14:section name="III.3. Combining both" id="{C1EE3ED1-F901-43AF-8324-5385B073C94B}">
          <p14:sldIdLst>
            <p14:sldId id="406"/>
            <p14:sldId id="405"/>
            <p14:sldId id="430"/>
            <p14:sldId id="407"/>
            <p14:sldId id="408"/>
            <p14:sldId id="429"/>
            <p14:sldId id="410"/>
            <p14:sldId id="434"/>
            <p14:sldId id="440"/>
            <p14:sldId id="441"/>
            <p14:sldId id="345"/>
          </p14:sldIdLst>
        </p14:section>
        <p14:section name="II.2. Arms race defense" id="{B17EF54E-881C-475F-A698-3BAE93719387}">
          <p14:sldIdLst>
            <p14:sldId id="540"/>
            <p14:sldId id="541"/>
            <p14:sldId id="542"/>
            <p14:sldId id="543"/>
            <p14:sldId id="544"/>
            <p14:sldId id="545"/>
            <p14:sldId id="546"/>
            <p14:sldId id="547"/>
            <p14:sldId id="548"/>
            <p14:sldId id="549"/>
            <p14:sldId id="550"/>
            <p14:sldId id="551"/>
            <p14:sldId id="532"/>
          </p14:sldIdLst>
        </p14:section>
        <p14:section name="Conclusion" id="{09807B6E-2B76-45C8-B103-96D5021B68A6}">
          <p14:sldIdLst>
            <p14:sldId id="346"/>
            <p14:sldId id="552"/>
          </p14:sldIdLst>
        </p14:section>
        <p14:section name="References and watchlist" id="{217B8593-1CA5-408D-B198-A5E6ACAB5948}">
          <p14:sldIdLst>
            <p14:sldId id="267"/>
            <p14:sldId id="432"/>
            <p14:sldId id="43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8444213-A20E-4070-83B4-65BD5D4928EA}" v="6" dt="2026-01-21T07:41:04.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14" d="100"/>
          <a:sy n="114" d="100"/>
        </p:scale>
        <p:origin x="438" y="31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custSel addSld delSld modSld delSection modSection">
      <pc:chgData name="Matthieu De Mari" userId="dfb708c9-d8dc-439f-9a3b-c772bf4a311c" providerId="ADAL" clId="{81E9B007-0C2C-493E-9B93-55A62C9C1F12}" dt="2026-01-21T07:41:08.098" v="110" actId="20577"/>
      <pc:docMkLst>
        <pc:docMk/>
      </pc:docMkLst>
      <pc:sldChg chg="modSp mod">
        <pc:chgData name="Matthieu De Mari" userId="dfb708c9-d8dc-439f-9a3b-c772bf4a311c" providerId="ADAL" clId="{81E9B007-0C2C-493E-9B93-55A62C9C1F12}" dt="2026-01-21T07:41:08.098" v="110" actId="20577"/>
        <pc:sldMkLst>
          <pc:docMk/>
          <pc:sldMk cId="4221035150" sldId="256"/>
        </pc:sldMkLst>
        <pc:spChg chg="mod">
          <ac:chgData name="Matthieu De Mari" userId="dfb708c9-d8dc-439f-9a3b-c772bf4a311c" providerId="ADAL" clId="{81E9B007-0C2C-493E-9B93-55A62C9C1F12}" dt="2026-01-21T07:41:08.098" v="110" actId="20577"/>
          <ac:spMkLst>
            <pc:docMk/>
            <pc:sldMk cId="4221035150" sldId="256"/>
            <ac:spMk id="2" creationId="{080CEB46-CC16-4D19-8C2C-AEE9471D8168}"/>
          </ac:spMkLst>
        </pc:spChg>
      </pc:sldChg>
      <pc:sldChg chg="del">
        <pc:chgData name="Matthieu De Mari" userId="dfb708c9-d8dc-439f-9a3b-c772bf4a311c" providerId="ADAL" clId="{81E9B007-0C2C-493E-9B93-55A62C9C1F12}" dt="2026-01-21T07:30:48.569" v="1" actId="47"/>
        <pc:sldMkLst>
          <pc:docMk/>
          <pc:sldMk cId="3442501962" sldId="257"/>
        </pc:sldMkLst>
      </pc:sldChg>
      <pc:sldChg chg="del">
        <pc:chgData name="Matthieu De Mari" userId="dfb708c9-d8dc-439f-9a3b-c772bf4a311c" providerId="ADAL" clId="{81E9B007-0C2C-493E-9B93-55A62C9C1F12}" dt="2026-01-21T07:30:48.969" v="2" actId="47"/>
        <pc:sldMkLst>
          <pc:docMk/>
          <pc:sldMk cId="2071167148" sldId="284"/>
        </pc:sldMkLst>
      </pc:sldChg>
      <pc:sldChg chg="delSp mod">
        <pc:chgData name="Matthieu De Mari" userId="dfb708c9-d8dc-439f-9a3b-c772bf4a311c" providerId="ADAL" clId="{81E9B007-0C2C-493E-9B93-55A62C9C1F12}" dt="2026-01-21T07:32:22.246" v="7" actId="478"/>
        <pc:sldMkLst>
          <pc:docMk/>
          <pc:sldMk cId="4222503966" sldId="345"/>
        </pc:sldMkLst>
        <pc:spChg chg="del">
          <ac:chgData name="Matthieu De Mari" userId="dfb708c9-d8dc-439f-9a3b-c772bf4a311c" providerId="ADAL" clId="{81E9B007-0C2C-493E-9B93-55A62C9C1F12}" dt="2026-01-21T07:32:22.246" v="7" actId="478"/>
          <ac:spMkLst>
            <pc:docMk/>
            <pc:sldMk cId="4222503966" sldId="345"/>
            <ac:spMk id="6" creationId="{E7F42B3C-2969-4FC2-BE27-2EAB380667C4}"/>
          </ac:spMkLst>
        </pc:spChg>
      </pc:sldChg>
      <pc:sldChg chg="modSp mod">
        <pc:chgData name="Matthieu De Mari" userId="dfb708c9-d8dc-439f-9a3b-c772bf4a311c" providerId="ADAL" clId="{81E9B007-0C2C-493E-9B93-55A62C9C1F12}" dt="2026-01-21T07:33:10.225" v="69" actId="20577"/>
        <pc:sldMkLst>
          <pc:docMk/>
          <pc:sldMk cId="1036081419" sldId="346"/>
        </pc:sldMkLst>
        <pc:spChg chg="mod">
          <ac:chgData name="Matthieu De Mari" userId="dfb708c9-d8dc-439f-9a3b-c772bf4a311c" providerId="ADAL" clId="{81E9B007-0C2C-493E-9B93-55A62C9C1F12}" dt="2026-01-21T07:33:10.225" v="69" actId="20577"/>
          <ac:spMkLst>
            <pc:docMk/>
            <pc:sldMk cId="1036081419" sldId="346"/>
            <ac:spMk id="4" creationId="{7E420A50-DCDA-4FEF-986F-775F53063E3A}"/>
          </ac:spMkLst>
        </pc:spChg>
      </pc:sldChg>
      <pc:sldChg chg="add">
        <pc:chgData name="Matthieu De Mari" userId="dfb708c9-d8dc-439f-9a3b-c772bf4a311c" providerId="ADAL" clId="{81E9B007-0C2C-493E-9B93-55A62C9C1F12}" dt="2026-01-21T07:30:47.355" v="0"/>
        <pc:sldMkLst>
          <pc:docMk/>
          <pc:sldMk cId="101605822" sldId="442"/>
        </pc:sldMkLst>
      </pc:sldChg>
      <pc:sldChg chg="add del">
        <pc:chgData name="Matthieu De Mari" userId="dfb708c9-d8dc-439f-9a3b-c772bf4a311c" providerId="ADAL" clId="{81E9B007-0C2C-493E-9B93-55A62C9C1F12}" dt="2026-01-21T07:32:54.563" v="10" actId="47"/>
        <pc:sldMkLst>
          <pc:docMk/>
          <pc:sldMk cId="2231788349" sldId="482"/>
        </pc:sldMkLst>
      </pc:sldChg>
      <pc:sldChg chg="add">
        <pc:chgData name="Matthieu De Mari" userId="dfb708c9-d8dc-439f-9a3b-c772bf4a311c" providerId="ADAL" clId="{81E9B007-0C2C-493E-9B93-55A62C9C1F12}" dt="2026-01-21T07:32:32.850" v="8"/>
        <pc:sldMkLst>
          <pc:docMk/>
          <pc:sldMk cId="3547164243" sldId="532"/>
        </pc:sldMkLst>
      </pc:sldChg>
      <pc:sldChg chg="add">
        <pc:chgData name="Matthieu De Mari" userId="dfb708c9-d8dc-439f-9a3b-c772bf4a311c" providerId="ADAL" clId="{81E9B007-0C2C-493E-9B93-55A62C9C1F12}" dt="2026-01-21T07:32:32.850" v="8"/>
        <pc:sldMkLst>
          <pc:docMk/>
          <pc:sldMk cId="4037555376" sldId="540"/>
        </pc:sldMkLst>
      </pc:sldChg>
      <pc:sldChg chg="add">
        <pc:chgData name="Matthieu De Mari" userId="dfb708c9-d8dc-439f-9a3b-c772bf4a311c" providerId="ADAL" clId="{81E9B007-0C2C-493E-9B93-55A62C9C1F12}" dt="2026-01-21T07:32:32.850" v="8"/>
        <pc:sldMkLst>
          <pc:docMk/>
          <pc:sldMk cId="2546891631" sldId="541"/>
        </pc:sldMkLst>
      </pc:sldChg>
      <pc:sldChg chg="add">
        <pc:chgData name="Matthieu De Mari" userId="dfb708c9-d8dc-439f-9a3b-c772bf4a311c" providerId="ADAL" clId="{81E9B007-0C2C-493E-9B93-55A62C9C1F12}" dt="2026-01-21T07:32:32.850" v="8"/>
        <pc:sldMkLst>
          <pc:docMk/>
          <pc:sldMk cId="1926343106" sldId="542"/>
        </pc:sldMkLst>
      </pc:sldChg>
      <pc:sldChg chg="add">
        <pc:chgData name="Matthieu De Mari" userId="dfb708c9-d8dc-439f-9a3b-c772bf4a311c" providerId="ADAL" clId="{81E9B007-0C2C-493E-9B93-55A62C9C1F12}" dt="2026-01-21T07:32:32.850" v="8"/>
        <pc:sldMkLst>
          <pc:docMk/>
          <pc:sldMk cId="3704402692" sldId="543"/>
        </pc:sldMkLst>
      </pc:sldChg>
      <pc:sldChg chg="add">
        <pc:chgData name="Matthieu De Mari" userId="dfb708c9-d8dc-439f-9a3b-c772bf4a311c" providerId="ADAL" clId="{81E9B007-0C2C-493E-9B93-55A62C9C1F12}" dt="2026-01-21T07:32:32.850" v="8"/>
        <pc:sldMkLst>
          <pc:docMk/>
          <pc:sldMk cId="4286703070" sldId="544"/>
        </pc:sldMkLst>
      </pc:sldChg>
      <pc:sldChg chg="add">
        <pc:chgData name="Matthieu De Mari" userId="dfb708c9-d8dc-439f-9a3b-c772bf4a311c" providerId="ADAL" clId="{81E9B007-0C2C-493E-9B93-55A62C9C1F12}" dt="2026-01-21T07:32:32.850" v="8"/>
        <pc:sldMkLst>
          <pc:docMk/>
          <pc:sldMk cId="3916913856" sldId="545"/>
        </pc:sldMkLst>
      </pc:sldChg>
      <pc:sldChg chg="add">
        <pc:chgData name="Matthieu De Mari" userId="dfb708c9-d8dc-439f-9a3b-c772bf4a311c" providerId="ADAL" clId="{81E9B007-0C2C-493E-9B93-55A62C9C1F12}" dt="2026-01-21T07:32:32.850" v="8"/>
        <pc:sldMkLst>
          <pc:docMk/>
          <pc:sldMk cId="3022381288" sldId="546"/>
        </pc:sldMkLst>
      </pc:sldChg>
      <pc:sldChg chg="add">
        <pc:chgData name="Matthieu De Mari" userId="dfb708c9-d8dc-439f-9a3b-c772bf4a311c" providerId="ADAL" clId="{81E9B007-0C2C-493E-9B93-55A62C9C1F12}" dt="2026-01-21T07:32:32.850" v="8"/>
        <pc:sldMkLst>
          <pc:docMk/>
          <pc:sldMk cId="3525955253" sldId="547"/>
        </pc:sldMkLst>
      </pc:sldChg>
      <pc:sldChg chg="add">
        <pc:chgData name="Matthieu De Mari" userId="dfb708c9-d8dc-439f-9a3b-c772bf4a311c" providerId="ADAL" clId="{81E9B007-0C2C-493E-9B93-55A62C9C1F12}" dt="2026-01-21T07:32:32.850" v="8"/>
        <pc:sldMkLst>
          <pc:docMk/>
          <pc:sldMk cId="2936652761" sldId="548"/>
        </pc:sldMkLst>
      </pc:sldChg>
      <pc:sldChg chg="add">
        <pc:chgData name="Matthieu De Mari" userId="dfb708c9-d8dc-439f-9a3b-c772bf4a311c" providerId="ADAL" clId="{81E9B007-0C2C-493E-9B93-55A62C9C1F12}" dt="2026-01-21T07:32:32.850" v="8"/>
        <pc:sldMkLst>
          <pc:docMk/>
          <pc:sldMk cId="2769153172" sldId="549"/>
        </pc:sldMkLst>
      </pc:sldChg>
      <pc:sldChg chg="add">
        <pc:chgData name="Matthieu De Mari" userId="dfb708c9-d8dc-439f-9a3b-c772bf4a311c" providerId="ADAL" clId="{81E9B007-0C2C-493E-9B93-55A62C9C1F12}" dt="2026-01-21T07:32:32.850" v="8"/>
        <pc:sldMkLst>
          <pc:docMk/>
          <pc:sldMk cId="3925162091" sldId="550"/>
        </pc:sldMkLst>
      </pc:sldChg>
      <pc:sldChg chg="add">
        <pc:chgData name="Matthieu De Mari" userId="dfb708c9-d8dc-439f-9a3b-c772bf4a311c" providerId="ADAL" clId="{81E9B007-0C2C-493E-9B93-55A62C9C1F12}" dt="2026-01-21T07:32:32.850" v="8"/>
        <pc:sldMkLst>
          <pc:docMk/>
          <pc:sldMk cId="869318536" sldId="551"/>
        </pc:sldMkLst>
      </pc:sldChg>
      <pc:sldChg chg="add del">
        <pc:chgData name="Matthieu De Mari" userId="dfb708c9-d8dc-439f-9a3b-c772bf4a311c" providerId="ADAL" clId="{81E9B007-0C2C-493E-9B93-55A62C9C1F12}" dt="2026-01-21T07:32:54.563" v="10" actId="47"/>
        <pc:sldMkLst>
          <pc:docMk/>
          <pc:sldMk cId="490274079" sldId="552"/>
        </pc:sldMkLst>
      </pc:sldChg>
      <pc:sldChg chg="modSp add mod">
        <pc:chgData name="Matthieu De Mari" userId="dfb708c9-d8dc-439f-9a3b-c772bf4a311c" providerId="ADAL" clId="{81E9B007-0C2C-493E-9B93-55A62C9C1F12}" dt="2026-01-21T07:33:59.593" v="105" actId="20577"/>
        <pc:sldMkLst>
          <pc:docMk/>
          <pc:sldMk cId="4272836236" sldId="552"/>
        </pc:sldMkLst>
        <pc:spChg chg="mod">
          <ac:chgData name="Matthieu De Mari" userId="dfb708c9-d8dc-439f-9a3b-c772bf4a311c" providerId="ADAL" clId="{81E9B007-0C2C-493E-9B93-55A62C9C1F12}" dt="2026-01-21T07:33:59.593" v="105" actId="20577"/>
          <ac:spMkLst>
            <pc:docMk/>
            <pc:sldMk cId="4272836236" sldId="552"/>
            <ac:spMk id="5" creationId="{8784BD3C-A362-227F-DB67-10CF1E267B66}"/>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10371-B2B8-415B-BEBA-C6C3981AB5B2}" type="doc">
      <dgm:prSet loTypeId="urn:microsoft.com/office/officeart/2005/8/layout/arrow6" loCatId="relationship" qsTypeId="urn:microsoft.com/office/officeart/2005/8/quickstyle/simple2" qsCatId="simple" csTypeId="urn:microsoft.com/office/officeart/2005/8/colors/accent1_2" csCatId="accent1" phldr="1"/>
      <dgm:spPr/>
      <dgm:t>
        <a:bodyPr/>
        <a:lstStyle/>
        <a:p>
          <a:endParaRPr lang="en-GB"/>
        </a:p>
      </dgm:t>
    </dgm:pt>
    <dgm:pt modelId="{2008B9A6-56C8-4C1D-9B06-DE581E34E680}">
      <dgm:prSet phldrT="[Text]"/>
      <dgm:spPr/>
      <dgm:t>
        <a:bodyPr/>
        <a:lstStyle/>
        <a:p>
          <a:r>
            <a:rPr lang="en-US" dirty="0"/>
            <a:t>Attack sample efficacy</a:t>
          </a:r>
          <a:endParaRPr lang="en-GB" dirty="0"/>
        </a:p>
      </dgm:t>
    </dgm:pt>
    <dgm:pt modelId="{764C5488-4465-477D-966D-92B6F2BE77AB}" type="parTrans" cxnId="{CF67849A-1380-4B4F-B11C-93802F46FC1B}">
      <dgm:prSet/>
      <dgm:spPr/>
      <dgm:t>
        <a:bodyPr/>
        <a:lstStyle/>
        <a:p>
          <a:endParaRPr lang="en-GB"/>
        </a:p>
      </dgm:t>
    </dgm:pt>
    <dgm:pt modelId="{3E9E2200-0535-407A-9E32-17BA82AD6E8F}" type="sibTrans" cxnId="{CF67849A-1380-4B4F-B11C-93802F46FC1B}">
      <dgm:prSet/>
      <dgm:spPr/>
      <dgm:t>
        <a:bodyPr/>
        <a:lstStyle/>
        <a:p>
          <a:endParaRPr lang="en-GB"/>
        </a:p>
      </dgm:t>
    </dgm:pt>
    <dgm:pt modelId="{26ADB1A5-3FC2-4E18-B072-83721A8A5B2A}">
      <dgm:prSet phldrT="[Text]"/>
      <dgm:spPr/>
      <dgm:t>
        <a:bodyPr/>
        <a:lstStyle/>
        <a:p>
          <a:r>
            <a:rPr lang="en-US" dirty="0"/>
            <a:t>Attack sample plausibility</a:t>
          </a:r>
          <a:endParaRPr lang="en-GB" dirty="0"/>
        </a:p>
      </dgm:t>
    </dgm:pt>
    <dgm:pt modelId="{7D0C1F7E-2B02-401D-BF6A-3E3287BC0B14}" type="parTrans" cxnId="{BA731B49-8BE5-445C-9E9B-F92EEA44B9FA}">
      <dgm:prSet/>
      <dgm:spPr/>
      <dgm:t>
        <a:bodyPr/>
        <a:lstStyle/>
        <a:p>
          <a:endParaRPr lang="en-GB"/>
        </a:p>
      </dgm:t>
    </dgm:pt>
    <dgm:pt modelId="{94DAEAEF-F71E-4A3D-BB4F-AE4E0BCF9E81}" type="sibTrans" cxnId="{BA731B49-8BE5-445C-9E9B-F92EEA44B9FA}">
      <dgm:prSet/>
      <dgm:spPr/>
      <dgm:t>
        <a:bodyPr/>
        <a:lstStyle/>
        <a:p>
          <a:endParaRPr lang="en-GB"/>
        </a:p>
      </dgm:t>
    </dgm:pt>
    <dgm:pt modelId="{8F7136B0-1624-4025-8247-121F32017E4D}" type="pres">
      <dgm:prSet presAssocID="{ADA10371-B2B8-415B-BEBA-C6C3981AB5B2}" presName="compositeShape" presStyleCnt="0">
        <dgm:presLayoutVars>
          <dgm:chMax val="2"/>
          <dgm:dir/>
          <dgm:resizeHandles val="exact"/>
        </dgm:presLayoutVars>
      </dgm:prSet>
      <dgm:spPr/>
    </dgm:pt>
    <dgm:pt modelId="{851CD71A-E4AC-4CFB-9CB0-A38014A946CF}" type="pres">
      <dgm:prSet presAssocID="{ADA10371-B2B8-415B-BEBA-C6C3981AB5B2}" presName="ribbon" presStyleLbl="node1" presStyleIdx="0" presStyleCnt="1"/>
      <dgm:spPr/>
    </dgm:pt>
    <dgm:pt modelId="{741F9A9B-9991-4E72-BD87-9D300D58EA25}" type="pres">
      <dgm:prSet presAssocID="{ADA10371-B2B8-415B-BEBA-C6C3981AB5B2}" presName="leftArrowText" presStyleLbl="node1" presStyleIdx="0" presStyleCnt="1">
        <dgm:presLayoutVars>
          <dgm:chMax val="0"/>
          <dgm:bulletEnabled val="1"/>
        </dgm:presLayoutVars>
      </dgm:prSet>
      <dgm:spPr/>
    </dgm:pt>
    <dgm:pt modelId="{96C5D639-1A78-4586-841C-890E406C4C8D}" type="pres">
      <dgm:prSet presAssocID="{ADA10371-B2B8-415B-BEBA-C6C3981AB5B2}" presName="rightArrowText" presStyleLbl="node1" presStyleIdx="0" presStyleCnt="1">
        <dgm:presLayoutVars>
          <dgm:chMax val="0"/>
          <dgm:bulletEnabled val="1"/>
        </dgm:presLayoutVars>
      </dgm:prSet>
      <dgm:spPr/>
    </dgm:pt>
  </dgm:ptLst>
  <dgm:cxnLst>
    <dgm:cxn modelId="{9999560B-6DDF-4A5B-BBFE-04A747FE790E}" type="presOf" srcId="{26ADB1A5-3FC2-4E18-B072-83721A8A5B2A}" destId="{96C5D639-1A78-4586-841C-890E406C4C8D}" srcOrd="0" destOrd="0" presId="urn:microsoft.com/office/officeart/2005/8/layout/arrow6"/>
    <dgm:cxn modelId="{BA731B49-8BE5-445C-9E9B-F92EEA44B9FA}" srcId="{ADA10371-B2B8-415B-BEBA-C6C3981AB5B2}" destId="{26ADB1A5-3FC2-4E18-B072-83721A8A5B2A}" srcOrd="1" destOrd="0" parTransId="{7D0C1F7E-2B02-401D-BF6A-3E3287BC0B14}" sibTransId="{94DAEAEF-F71E-4A3D-BB4F-AE4E0BCF9E81}"/>
    <dgm:cxn modelId="{07F34A4E-BC01-4B16-9CC3-CEBC45FCB319}" type="presOf" srcId="{ADA10371-B2B8-415B-BEBA-C6C3981AB5B2}" destId="{8F7136B0-1624-4025-8247-121F32017E4D}" srcOrd="0" destOrd="0" presId="urn:microsoft.com/office/officeart/2005/8/layout/arrow6"/>
    <dgm:cxn modelId="{CF67849A-1380-4B4F-B11C-93802F46FC1B}" srcId="{ADA10371-B2B8-415B-BEBA-C6C3981AB5B2}" destId="{2008B9A6-56C8-4C1D-9B06-DE581E34E680}" srcOrd="0" destOrd="0" parTransId="{764C5488-4465-477D-966D-92B6F2BE77AB}" sibTransId="{3E9E2200-0535-407A-9E32-17BA82AD6E8F}"/>
    <dgm:cxn modelId="{1142BAC0-E535-4515-86AD-F59F6AA9C7FF}" type="presOf" srcId="{2008B9A6-56C8-4C1D-9B06-DE581E34E680}" destId="{741F9A9B-9991-4E72-BD87-9D300D58EA25}" srcOrd="0" destOrd="0" presId="urn:microsoft.com/office/officeart/2005/8/layout/arrow6"/>
    <dgm:cxn modelId="{7E7D6A8D-A070-42E5-B366-58420AF0BAD4}" type="presParOf" srcId="{8F7136B0-1624-4025-8247-121F32017E4D}" destId="{851CD71A-E4AC-4CFB-9CB0-A38014A946CF}" srcOrd="0" destOrd="0" presId="urn:microsoft.com/office/officeart/2005/8/layout/arrow6"/>
    <dgm:cxn modelId="{54E9BBB0-19BA-4FEF-87EE-9541B67115ED}" type="presParOf" srcId="{8F7136B0-1624-4025-8247-121F32017E4D}" destId="{741F9A9B-9991-4E72-BD87-9D300D58EA25}" srcOrd="1" destOrd="0" presId="urn:microsoft.com/office/officeart/2005/8/layout/arrow6"/>
    <dgm:cxn modelId="{707F96A2-396A-4986-9EE7-406038B87435}" type="presParOf" srcId="{8F7136B0-1624-4025-8247-121F32017E4D}" destId="{96C5D639-1A78-4586-841C-890E406C4C8D}" srcOrd="2" destOrd="0" presId="urn:microsoft.com/office/officeart/2005/8/layout/arrow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CD71A-E4AC-4CFB-9CB0-A38014A946CF}">
      <dsp:nvSpPr>
        <dsp:cNvPr id="0" name=""/>
        <dsp:cNvSpPr/>
      </dsp:nvSpPr>
      <dsp:spPr>
        <a:xfrm>
          <a:off x="1130703" y="0"/>
          <a:ext cx="3624385" cy="1449754"/>
        </a:xfrm>
        <a:prstGeom prst="leftRightRibbon">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741F9A9B-9991-4E72-BD87-9D300D58EA25}">
      <dsp:nvSpPr>
        <dsp:cNvPr id="0" name=""/>
        <dsp:cNvSpPr/>
      </dsp:nvSpPr>
      <dsp:spPr>
        <a:xfrm>
          <a:off x="1565630" y="253706"/>
          <a:ext cx="1196047"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efficacy</a:t>
          </a:r>
          <a:endParaRPr lang="en-GB" sz="1600" kern="1200" dirty="0"/>
        </a:p>
      </dsp:txBody>
      <dsp:txXfrm>
        <a:off x="1565630" y="253706"/>
        <a:ext cx="1196047" cy="710379"/>
      </dsp:txXfrm>
    </dsp:sp>
    <dsp:sp modelId="{96C5D639-1A78-4586-841C-890E406C4C8D}">
      <dsp:nvSpPr>
        <dsp:cNvPr id="0" name=""/>
        <dsp:cNvSpPr/>
      </dsp:nvSpPr>
      <dsp:spPr>
        <a:xfrm>
          <a:off x="2942896" y="485667"/>
          <a:ext cx="1413510" cy="710379"/>
        </a:xfrm>
        <a:prstGeom prst="rect">
          <a:avLst/>
        </a:prstGeom>
        <a:noFill/>
        <a:ln w="19050" cap="flat" cmpd="sng" algn="ctr">
          <a:noFill/>
          <a:prstDash val="solid"/>
          <a:miter lim="800000"/>
        </a:ln>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56896" rIns="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Attack sample plausibility</a:t>
          </a:r>
          <a:endParaRPr lang="en-GB" sz="1600" kern="1200" dirty="0"/>
        </a:p>
      </dsp:txBody>
      <dsp:txXfrm>
        <a:off x="2942896" y="485667"/>
        <a:ext cx="1413510" cy="710379"/>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21/01/2026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19</a:t>
            </a:fld>
            <a:endParaRPr lang="en-GB"/>
          </a:p>
        </p:txBody>
      </p:sp>
    </p:spTree>
    <p:extLst>
      <p:ext uri="{BB962C8B-B14F-4D97-AF65-F5344CB8AC3E}">
        <p14:creationId xmlns:p14="http://schemas.microsoft.com/office/powerpoint/2010/main" val="3262773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20</a:t>
            </a:fld>
            <a:endParaRPr lang="en-GB"/>
          </a:p>
        </p:txBody>
      </p:sp>
    </p:spTree>
    <p:extLst>
      <p:ext uri="{BB962C8B-B14F-4D97-AF65-F5344CB8AC3E}">
        <p14:creationId xmlns:p14="http://schemas.microsoft.com/office/powerpoint/2010/main" val="2176425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B14DF365-F842-4E76-AC24-5BC5382A0823}" type="slidenum">
              <a:rPr lang="en-GB" smtClean="0"/>
              <a:t>48</a:t>
            </a:fld>
            <a:endParaRPr lang="en-GB"/>
          </a:p>
        </p:txBody>
      </p:sp>
    </p:spTree>
    <p:extLst>
      <p:ext uri="{BB962C8B-B14F-4D97-AF65-F5344CB8AC3E}">
        <p14:creationId xmlns:p14="http://schemas.microsoft.com/office/powerpoint/2010/main" val="768428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21/01/2026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21/01/2026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D32B6CC6-B2CF-7656-2E2D-C880FCE9C5D0}"/>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F7142FF7-EED7-9C39-0BD4-36748C13656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hyperlink" Target="https://arxiv.org/abs/1607.02533" TargetMode="External"/><Relationship Id="rId2" Type="http://schemas.openxmlformats.org/officeDocument/2006/relationships/hyperlink" Target="https://arxiv.org/abs/1412.6572" TargetMode="External"/><Relationship Id="rId1" Type="http://schemas.openxmlformats.org/officeDocument/2006/relationships/slideLayout" Target="../slideLayouts/slideLayout2.xml"/><Relationship Id="rId4" Type="http://schemas.openxmlformats.org/officeDocument/2006/relationships/hyperlink" Target="https://arxiv.org/abs/1710.06081"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https://scholar.google.com/citations?user=nCh4qyMAAAAJ&amp;hl=en" TargetMode="External"/><Relationship Id="rId2" Type="http://schemas.openxmlformats.org/officeDocument/2006/relationships/hyperlink" Target="http://kurakin.me/" TargetMode="External"/><Relationship Id="rId1" Type="http://schemas.openxmlformats.org/officeDocument/2006/relationships/slideLayout" Target="../slideLayouts/slideLayout2.xml"/><Relationship Id="rId6" Type="http://schemas.openxmlformats.org/officeDocument/2006/relationships/hyperlink" Target="https://scholar.google.ca/citations?user=iYN86KEAAAAJ&amp;hl=en" TargetMode="External"/><Relationship Id="rId5" Type="http://schemas.openxmlformats.org/officeDocument/2006/relationships/hyperlink" Target="https://www.deeplearningbook.org/" TargetMode="External"/><Relationship Id="rId4" Type="http://schemas.openxmlformats.org/officeDocument/2006/relationships/hyperlink" Target="https://www.iangoodfellow.com/" TargetMode="External"/></Relationships>
</file>

<file path=ppt/slides/_rels/slide74.xml.rels><?xml version="1.0" encoding="UTF-8" standalone="yes"?>
<Relationships xmlns="http://schemas.openxmlformats.org/package/2006/relationships"><Relationship Id="rId3" Type="http://schemas.openxmlformats.org/officeDocument/2006/relationships/hyperlink" Target="https://scholar.google.com/citations?user=Vs-MdPcAAAAJ&amp;hl=fr" TargetMode="External"/><Relationship Id="rId2" Type="http://schemas.openxmlformats.org/officeDocument/2006/relationships/hyperlink" Target="https://bengio.abracadoudou.com/"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a:t>Computer Vision in Python</a:t>
            </a:r>
            <a:br>
              <a:rPr lang="en-US"/>
            </a:br>
            <a:r>
              <a:rPr lang="en-US"/>
              <a:t>Day 2, Part 2/4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422103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7B53-CF0D-40DA-B6A8-39E614B6B3E3}"/>
              </a:ext>
            </a:extLst>
          </p:cNvPr>
          <p:cNvSpPr>
            <a:spLocks noGrp="1"/>
          </p:cNvSpPr>
          <p:nvPr>
            <p:ph type="title"/>
          </p:nvPr>
        </p:nvSpPr>
        <p:spPr/>
        <p:txBody>
          <a:bodyPr/>
          <a:lstStyle/>
          <a:p>
            <a:r>
              <a:rPr lang="en-US" dirty="0"/>
              <a:t>A reminder on gradient descent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B7C4A6-74C8-40DC-BC16-1B9D4A5F37DD}"/>
                  </a:ext>
                </a:extLst>
              </p:cNvPr>
              <p:cNvSpPr>
                <a:spLocks noGrp="1"/>
              </p:cNvSpPr>
              <p:nvPr>
                <p:ph sz="half" idx="1"/>
              </p:nvPr>
            </p:nvSpPr>
            <p:spPr>
              <a:xfrm>
                <a:off x="838200" y="1825624"/>
                <a:ext cx="5181600" cy="5032375"/>
              </a:xfrm>
            </p:spPr>
            <p:txBody>
              <a:bodyPr>
                <a:normAutofit/>
              </a:bodyPr>
              <a:lstStyle/>
              <a:p>
                <a:pPr marL="0" indent="0">
                  <a:buNone/>
                </a:pPr>
                <a:r>
                  <a:rPr lang="en-US" dirty="0"/>
                  <a:t>When </a:t>
                </a:r>
                <a:r>
                  <a:rPr lang="en-US" b="1" dirty="0"/>
                  <a:t>training</a:t>
                </a:r>
                <a:r>
                  <a:rPr lang="en-US" dirty="0"/>
                  <a:t> a neural network, we attempt to adjust the parameters of a model </a:t>
                </a:r>
                <a14:m>
                  <m:oMath xmlns:m="http://schemas.openxmlformats.org/officeDocument/2006/math">
                    <m:r>
                      <a:rPr lang="en-US" b="0" i="1" smtClean="0">
                        <a:latin typeface="Cambria Math" panose="02040503050406030204" pitchFamily="18" charset="0"/>
                      </a:rPr>
                      <m:t>𝜃</m:t>
                    </m:r>
                  </m:oMath>
                </a14:m>
                <a:r>
                  <a:rPr lang="en-US" dirty="0"/>
                  <a:t>, to minimize a loss function </a:t>
                </a:r>
                <a14:m>
                  <m:oMath xmlns:m="http://schemas.openxmlformats.org/officeDocument/2006/math">
                    <m:r>
                      <a:rPr lang="en-US" i="1" dirty="0" smtClean="0">
                        <a:latin typeface="Cambria Math" panose="02040503050406030204" pitchFamily="18" charset="0"/>
                      </a:rPr>
                      <m:t>𝐿</m:t>
                    </m:r>
                    <m:r>
                      <a:rPr lang="en-US" i="1" dirty="0" smtClean="0">
                        <a:latin typeface="Cambria Math" panose="02040503050406030204" pitchFamily="18" charset="0"/>
                      </a:rPr>
                      <m:t>(</m:t>
                    </m:r>
                    <m:r>
                      <a:rPr lang="en-US" i="1" dirty="0" smtClean="0">
                        <a:latin typeface="Cambria Math" panose="02040503050406030204" pitchFamily="18" charset="0"/>
                      </a:rPr>
                      <m:t>𝑥</m:t>
                    </m:r>
                    <m:r>
                      <a:rPr lang="en-US" i="1" dirty="0" smtClean="0">
                        <a:latin typeface="Cambria Math" panose="02040503050406030204" pitchFamily="18" charset="0"/>
                      </a:rPr>
                      <m:t>, </m:t>
                    </m:r>
                    <m:r>
                      <a:rPr lang="en-US" i="1" dirty="0" smtClean="0">
                        <a:latin typeface="Cambria Math" panose="02040503050406030204" pitchFamily="18" charset="0"/>
                      </a:rPr>
                      <m:t>𝜃</m:t>
                    </m:r>
                    <m:r>
                      <a:rPr lang="en-US" i="1" dirty="0" smtClean="0">
                        <a:latin typeface="Cambria Math" panose="02040503050406030204" pitchFamily="18" charset="0"/>
                      </a:rPr>
                      <m:t>, </m:t>
                    </m:r>
                    <m:r>
                      <a:rPr lang="en-US" i="1" dirty="0" smtClean="0">
                        <a:latin typeface="Cambria Math" panose="02040503050406030204" pitchFamily="18" charset="0"/>
                      </a:rPr>
                      <m:t>𝑦</m:t>
                    </m:r>
                    <m:r>
                      <a:rPr lang="en-US" i="1" dirty="0" smtClean="0">
                        <a:latin typeface="Cambria Math" panose="02040503050406030204" pitchFamily="18" charset="0"/>
                      </a:rPr>
                      <m:t>)</m:t>
                    </m:r>
                  </m:oMath>
                </a14:m>
                <a:r>
                  <a:rPr lang="en-GB" dirty="0"/>
                  <a:t>.</a:t>
                </a:r>
              </a:p>
              <a:p>
                <a:r>
                  <a:rPr lang="en-GB" dirty="0"/>
                  <a:t>We typically use an optimizer, which implements some version of the </a:t>
                </a:r>
                <a:r>
                  <a:rPr lang="en-GB" b="1" dirty="0"/>
                  <a:t>gradient descent </a:t>
                </a:r>
                <a:r>
                  <a:rPr lang="en-GB" dirty="0"/>
                  <a:t>algorithm.</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𝜃</m:t>
                      </m:r>
                      <m:r>
                        <a:rPr lang="en-US" sz="3200" b="0" i="1" smtClean="0">
                          <a:latin typeface="Cambria Math" panose="02040503050406030204" pitchFamily="18" charset="0"/>
                        </a:rPr>
                        <m:t>←</m:t>
                      </m:r>
                      <m:r>
                        <a:rPr lang="en-US" sz="3200" b="0" i="1" smtClean="0">
                          <a:latin typeface="Cambria Math" panose="02040503050406030204" pitchFamily="18" charset="0"/>
                        </a:rPr>
                        <m:t>𝜃</m:t>
                      </m:r>
                      <m:r>
                        <a:rPr lang="en-US" sz="3200" b="0" i="1" smtClean="0">
                          <a:latin typeface="Cambria Math" panose="02040503050406030204" pitchFamily="18" charset="0"/>
                        </a:rPr>
                        <m:t>−</m:t>
                      </m:r>
                      <m:r>
                        <a:rPr lang="en-US" sz="3200" b="0" i="1" smtClean="0">
                          <a:latin typeface="Cambria Math" panose="02040503050406030204" pitchFamily="18" charset="0"/>
                        </a:rPr>
                        <m:t>𝛼</m:t>
                      </m:r>
                      <m:sSub>
                        <m:sSubPr>
                          <m:ctrlPr>
                            <a:rPr lang="en-US" sz="3200" i="1" smtClean="0">
                              <a:latin typeface="Cambria Math" panose="02040503050406030204" pitchFamily="18" charset="0"/>
                            </a:rPr>
                          </m:ctrlPr>
                        </m:sSubPr>
                        <m:e>
                          <m:r>
                            <m:rPr>
                              <m:sty m:val="p"/>
                            </m:rPr>
                            <a:rPr lang="en-US" sz="3200" b="0" i="0" smtClean="0">
                              <a:latin typeface="Cambria Math" panose="02040503050406030204" pitchFamily="18" charset="0"/>
                            </a:rPr>
                            <m:t>∇</m:t>
                          </m:r>
                        </m:e>
                        <m:sub>
                          <m:r>
                            <a:rPr lang="en-US" sz="3200" b="0" i="1" smtClean="0">
                              <a:latin typeface="Cambria Math" panose="02040503050406030204" pitchFamily="18" charset="0"/>
                            </a:rPr>
                            <m:t>𝜃</m:t>
                          </m:r>
                        </m:sub>
                      </m:sSub>
                      <m:r>
                        <a:rPr lang="en-US" sz="3200" b="0" i="1" dirty="0">
                          <a:latin typeface="Cambria Math" panose="02040503050406030204" pitchFamily="18" charset="0"/>
                        </a:rPr>
                        <m:t>𝐿</m:t>
                      </m:r>
                      <m:r>
                        <a:rPr lang="en-US" sz="3200" b="0" i="1" dirty="0">
                          <a:latin typeface="Cambria Math" panose="02040503050406030204" pitchFamily="18" charset="0"/>
                        </a:rPr>
                        <m:t>(</m:t>
                      </m:r>
                      <m:r>
                        <a:rPr lang="en-US" sz="3200" b="0" i="1" dirty="0">
                          <a:latin typeface="Cambria Math" panose="02040503050406030204" pitchFamily="18" charset="0"/>
                        </a:rPr>
                        <m:t>𝑥</m:t>
                      </m:r>
                      <m:r>
                        <a:rPr lang="en-US" sz="3200" b="0" i="1" dirty="0">
                          <a:latin typeface="Cambria Math" panose="02040503050406030204" pitchFamily="18" charset="0"/>
                        </a:rPr>
                        <m:t>, </m:t>
                      </m:r>
                      <m:r>
                        <a:rPr lang="en-US" sz="3200" b="0" i="1" dirty="0">
                          <a:latin typeface="Cambria Math" panose="02040503050406030204" pitchFamily="18" charset="0"/>
                        </a:rPr>
                        <m:t>𝜃</m:t>
                      </m:r>
                      <m:r>
                        <a:rPr lang="en-US" sz="3200" b="0" i="1" dirty="0">
                          <a:latin typeface="Cambria Math" panose="02040503050406030204" pitchFamily="18" charset="0"/>
                        </a:rPr>
                        <m:t>, </m:t>
                      </m:r>
                      <m:r>
                        <a:rPr lang="en-US" sz="3200" b="0" i="1" dirty="0">
                          <a:latin typeface="Cambria Math" panose="02040503050406030204" pitchFamily="18" charset="0"/>
                        </a:rPr>
                        <m:t>𝑦</m:t>
                      </m:r>
                      <m:r>
                        <a:rPr lang="en-US" sz="3200" b="0" i="1" dirty="0">
                          <a:latin typeface="Cambria Math" panose="02040503050406030204" pitchFamily="18" charset="0"/>
                        </a:rPr>
                        <m:t>)</m:t>
                      </m:r>
                    </m:oMath>
                  </m:oMathPara>
                </a14:m>
                <a:endParaRPr lang="en-GB" sz="3200" dirty="0"/>
              </a:p>
            </p:txBody>
          </p:sp>
        </mc:Choice>
        <mc:Fallback xmlns="">
          <p:sp>
            <p:nvSpPr>
              <p:cNvPr id="3" name="Content Placeholder 2">
                <a:extLst>
                  <a:ext uri="{FF2B5EF4-FFF2-40B4-BE49-F238E27FC236}">
                    <a16:creationId xmlns:a16="http://schemas.microsoft.com/office/drawing/2014/main" id="{CFB7C4A6-74C8-40DC-BC16-1B9D4A5F37D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64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9037C23F-DF86-4AA8-B946-D9DDFC3968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3416" y="1352060"/>
            <a:ext cx="5054222" cy="3761785"/>
          </a:xfrm>
          <a:prstGeom prst="rect">
            <a:avLst/>
          </a:prstGeom>
        </p:spPr>
      </p:pic>
      <p:sp>
        <p:nvSpPr>
          <p:cNvPr id="7" name="TextBox 6">
            <a:extLst>
              <a:ext uri="{FF2B5EF4-FFF2-40B4-BE49-F238E27FC236}">
                <a16:creationId xmlns:a16="http://schemas.microsoft.com/office/drawing/2014/main" id="{7D9A6973-C652-4C42-83E2-119F2EC3167E}"/>
              </a:ext>
            </a:extLst>
          </p:cNvPr>
          <p:cNvSpPr txBox="1"/>
          <p:nvPr/>
        </p:nvSpPr>
        <p:spPr>
          <a:xfrm>
            <a:off x="6314829" y="5228496"/>
            <a:ext cx="5767755" cy="1384995"/>
          </a:xfrm>
          <a:prstGeom prst="rect">
            <a:avLst/>
          </a:prstGeom>
          <a:noFill/>
        </p:spPr>
        <p:txBody>
          <a:bodyPr wrap="square" rtlCol="0">
            <a:spAutoFit/>
          </a:bodyPr>
          <a:lstStyle/>
          <a:p>
            <a:r>
              <a:rPr lang="en-US" sz="2800" dirty="0"/>
              <a:t>In a sense, gradients tell us how to improve the model performance by adjusting its parameters meaningfully.</a:t>
            </a:r>
            <a:endParaRPr lang="en-GB" sz="2800" dirty="0"/>
          </a:p>
        </p:txBody>
      </p:sp>
    </p:spTree>
    <p:extLst>
      <p:ext uri="{BB962C8B-B14F-4D97-AF65-F5344CB8AC3E}">
        <p14:creationId xmlns:p14="http://schemas.microsoft.com/office/powerpoint/2010/main" val="992894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000B-2773-4B05-BA8C-BC9E363DF183}"/>
              </a:ext>
            </a:extLst>
          </p:cNvPr>
          <p:cNvSpPr>
            <a:spLocks noGrp="1"/>
          </p:cNvSpPr>
          <p:nvPr>
            <p:ph type="title"/>
          </p:nvPr>
        </p:nvSpPr>
        <p:spPr/>
        <p:txBody>
          <a:bodyPr/>
          <a:lstStyle/>
          <a:p>
            <a:r>
              <a:rPr lang="en-US" dirty="0"/>
              <a:t>Using Gradient Ascent to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AF5E4C-37EE-46D7-A8AB-9DA822FCD429}"/>
                  </a:ext>
                </a:extLst>
              </p:cNvPr>
              <p:cNvSpPr>
                <a:spLocks noGrp="1"/>
              </p:cNvSpPr>
              <p:nvPr>
                <p:ph sz="half" idx="1"/>
              </p:nvPr>
            </p:nvSpPr>
            <p:spPr>
              <a:xfrm>
                <a:off x="838200" y="1825624"/>
                <a:ext cx="5181600" cy="5032375"/>
              </a:xfrm>
            </p:spPr>
            <p:txBody>
              <a:bodyPr>
                <a:normAutofit/>
              </a:bodyPr>
              <a:lstStyle/>
              <a:p>
                <a:pPr marL="0" indent="0">
                  <a:buNone/>
                </a:pPr>
                <a:r>
                  <a:rPr lang="en-US" dirty="0"/>
                  <a:t>A possible approach to “smarter” attacks would then </a:t>
                </a:r>
                <a:r>
                  <a:rPr lang="en-US" b="1" dirty="0"/>
                  <a:t>turn this process on its head</a:t>
                </a:r>
                <a:r>
                  <a:rPr lang="en-US" dirty="0"/>
                  <a:t>.</a:t>
                </a:r>
              </a:p>
              <a:p>
                <a:r>
                  <a:rPr lang="en-US" dirty="0"/>
                  <a:t>If we held the parameters of the model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 </m:t>
                    </m:r>
                  </m:oMath>
                </a14:m>
                <a:r>
                  <a:rPr lang="en-US" dirty="0"/>
                  <a:t>as constants and differentiated the loss with respect to some input sample </a:t>
                </a:r>
                <a14:m>
                  <m:oMath xmlns:m="http://schemas.openxmlformats.org/officeDocument/2006/math">
                    <m:r>
                      <a:rPr lang="en-US" i="1" dirty="0" smtClean="0">
                        <a:latin typeface="Cambria Math" panose="02040503050406030204" pitchFamily="18" charset="0"/>
                      </a:rPr>
                      <m:t>𝑥</m:t>
                    </m:r>
                  </m:oMath>
                </a14:m>
                <a:r>
                  <a:rPr lang="en-US" dirty="0"/>
                  <a:t>,</a:t>
                </a:r>
              </a:p>
              <a:p>
                <a:r>
                  <a:rPr lang="en-US" dirty="0"/>
                  <a:t>We could then modify a sample </a:t>
                </a:r>
                <a14:m>
                  <m:oMath xmlns:m="http://schemas.openxmlformats.org/officeDocument/2006/math">
                    <m:r>
                      <a:rPr lang="en-US" i="1" dirty="0">
                        <a:latin typeface="Cambria Math" panose="02040503050406030204" pitchFamily="18" charset="0"/>
                      </a:rPr>
                      <m:t>𝑥</m:t>
                    </m:r>
                  </m:oMath>
                </a14:m>
                <a:r>
                  <a:rPr lang="en-US" dirty="0"/>
                  <a:t> and create a new “somewhat similar” sample</a:t>
                </a:r>
                <a14:m>
                  <m:oMath xmlns:m="http://schemas.openxmlformats.org/officeDocument/2006/math">
                    <m:r>
                      <a:rPr lang="en-US" b="0" i="1" dirty="0" smtClean="0">
                        <a:latin typeface="Cambria Math" panose="02040503050406030204" pitchFamily="18" charset="0"/>
                      </a:rPr>
                      <m:t> </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oMath>
                </a14:m>
                <a:r>
                  <a:rPr lang="en-US" dirty="0"/>
                  <a:t>, in a such a way that the expected loss of the model would increase.</a:t>
                </a:r>
              </a:p>
              <a:p>
                <a:endParaRPr lang="en-GB" dirty="0"/>
              </a:p>
            </p:txBody>
          </p:sp>
        </mc:Choice>
        <mc:Fallback xmlns="">
          <p:sp>
            <p:nvSpPr>
              <p:cNvPr id="3" name="Content Placeholder 2">
                <a:extLst>
                  <a:ext uri="{FF2B5EF4-FFF2-40B4-BE49-F238E27FC236}">
                    <a16:creationId xmlns:a16="http://schemas.microsoft.com/office/drawing/2014/main" id="{00AF5E4C-37EE-46D7-A8AB-9DA822FCD42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2B45FC3-4D50-4FD3-A54F-AD0DB009AB3C}"/>
                  </a:ext>
                </a:extLst>
              </p:cNvPr>
              <p:cNvSpPr>
                <a:spLocks noGrp="1"/>
              </p:cNvSpPr>
              <p:nvPr>
                <p:ph sz="half" idx="2"/>
              </p:nvPr>
            </p:nvSpPr>
            <p:spPr>
              <a:xfrm>
                <a:off x="6172200" y="1825625"/>
                <a:ext cx="5181600" cy="5032374"/>
              </a:xfrm>
            </p:spPr>
            <p:txBody>
              <a:bodyPr>
                <a:normAutofit/>
              </a:bodyPr>
              <a:lstStyle/>
              <a:p>
                <a:r>
                  <a:rPr lang="en-US" dirty="0"/>
                  <a:t>To do so, we would simply have to use some </a:t>
                </a:r>
                <a:r>
                  <a:rPr lang="en-US" b="1" dirty="0"/>
                  <a:t>gradient</a:t>
                </a:r>
                <a:r>
                  <a:rPr lang="en-US" dirty="0"/>
                  <a:t> </a:t>
                </a:r>
                <a:r>
                  <a:rPr lang="en-US" b="1" dirty="0"/>
                  <a:t>ascent</a:t>
                </a:r>
                <a:r>
                  <a:rPr lang="en-US" dirty="0"/>
                  <a:t> on this sample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92B45FC3-4D50-4FD3-A54F-AD0DB009AB3C}"/>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a:stretch>
              </a:blipFill>
            </p:spPr>
            <p:txBody>
              <a:bodyPr/>
              <a:lstStyle/>
              <a:p>
                <a:r>
                  <a:rPr lang="en-SG">
                    <a:noFill/>
                  </a:rPr>
                  <a:t> </a:t>
                </a:r>
              </a:p>
            </p:txBody>
          </p:sp>
        </mc:Fallback>
      </mc:AlternateContent>
      <p:pic>
        <p:nvPicPr>
          <p:cNvPr id="6" name="Picture 5">
            <a:extLst>
              <a:ext uri="{FF2B5EF4-FFF2-40B4-BE49-F238E27FC236}">
                <a16:creationId xmlns:a16="http://schemas.microsoft.com/office/drawing/2014/main" id="{9B459F54-27D2-4F87-80C9-3F0B087B9B7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39524" y="3257035"/>
            <a:ext cx="4657211" cy="3466296"/>
          </a:xfrm>
          <a:prstGeom prst="rect">
            <a:avLst/>
          </a:prstGeom>
        </p:spPr>
      </p:pic>
    </p:spTree>
    <p:extLst>
      <p:ext uri="{BB962C8B-B14F-4D97-AF65-F5344CB8AC3E}">
        <p14:creationId xmlns:p14="http://schemas.microsoft.com/office/powerpoint/2010/main" val="3383173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000B-2773-4B05-BA8C-BC9E363DF183}"/>
              </a:ext>
            </a:extLst>
          </p:cNvPr>
          <p:cNvSpPr>
            <a:spLocks noGrp="1"/>
          </p:cNvSpPr>
          <p:nvPr>
            <p:ph type="title"/>
          </p:nvPr>
        </p:nvSpPr>
        <p:spPr/>
        <p:txBody>
          <a:bodyPr/>
          <a:lstStyle/>
          <a:p>
            <a:r>
              <a:rPr lang="en-US" dirty="0"/>
              <a:t>Using Gradient Ascent to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AF5E4C-37EE-46D7-A8AB-9DA822FCD429}"/>
                  </a:ext>
                </a:extLst>
              </p:cNvPr>
              <p:cNvSpPr>
                <a:spLocks noGrp="1"/>
              </p:cNvSpPr>
              <p:nvPr>
                <p:ph sz="half" idx="1"/>
              </p:nvPr>
            </p:nvSpPr>
            <p:spPr>
              <a:xfrm>
                <a:off x="838200" y="1825624"/>
                <a:ext cx="5181600" cy="5032375"/>
              </a:xfrm>
            </p:spPr>
            <p:txBody>
              <a:bodyPr>
                <a:normAutofit/>
              </a:bodyPr>
              <a:lstStyle/>
              <a:p>
                <a:pPr marL="0" indent="0">
                  <a:buNone/>
                </a:pPr>
                <a:r>
                  <a:rPr lang="en-US" dirty="0"/>
                  <a:t>A possible approach to “smarter” attacks would then </a:t>
                </a:r>
                <a:r>
                  <a:rPr lang="en-US" b="1" dirty="0"/>
                  <a:t>turn this process on its head</a:t>
                </a:r>
                <a:r>
                  <a:rPr lang="en-US" dirty="0"/>
                  <a:t>.</a:t>
                </a:r>
              </a:p>
              <a:p>
                <a:r>
                  <a:rPr lang="en-US" dirty="0"/>
                  <a:t>If we held the parameters of the model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 </m:t>
                    </m:r>
                  </m:oMath>
                </a14:m>
                <a:r>
                  <a:rPr lang="en-US" dirty="0"/>
                  <a:t>as constants and differentiated the loss with respect to some input sample </a:t>
                </a:r>
                <a14:m>
                  <m:oMath xmlns:m="http://schemas.openxmlformats.org/officeDocument/2006/math">
                    <m:r>
                      <a:rPr lang="en-US" i="1" dirty="0" smtClean="0">
                        <a:latin typeface="Cambria Math" panose="02040503050406030204" pitchFamily="18" charset="0"/>
                      </a:rPr>
                      <m:t>𝑥</m:t>
                    </m:r>
                  </m:oMath>
                </a14:m>
                <a:r>
                  <a:rPr lang="en-US" dirty="0"/>
                  <a:t>,</a:t>
                </a:r>
              </a:p>
              <a:p>
                <a:r>
                  <a:rPr lang="en-US" dirty="0"/>
                  <a:t>We could then modify a sample </a:t>
                </a:r>
                <a14:m>
                  <m:oMath xmlns:m="http://schemas.openxmlformats.org/officeDocument/2006/math">
                    <m:r>
                      <a:rPr lang="en-US" i="1" dirty="0">
                        <a:latin typeface="Cambria Math" panose="02040503050406030204" pitchFamily="18" charset="0"/>
                      </a:rPr>
                      <m:t>𝑥</m:t>
                    </m:r>
                  </m:oMath>
                </a14:m>
                <a:r>
                  <a:rPr lang="en-US" dirty="0"/>
                  <a:t> and create a new “somewhat similar” sample</a:t>
                </a:r>
                <a14:m>
                  <m:oMath xmlns:m="http://schemas.openxmlformats.org/officeDocument/2006/math">
                    <m:r>
                      <a:rPr lang="en-US" b="0" i="1" dirty="0" smtClean="0">
                        <a:latin typeface="Cambria Math" panose="02040503050406030204" pitchFamily="18" charset="0"/>
                      </a:rPr>
                      <m:t> </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oMath>
                </a14:m>
                <a:r>
                  <a:rPr lang="en-US" dirty="0"/>
                  <a:t>, in a such a way that the expected loss of the model would increase.</a:t>
                </a:r>
              </a:p>
              <a:p>
                <a:endParaRPr lang="en-GB" dirty="0"/>
              </a:p>
            </p:txBody>
          </p:sp>
        </mc:Choice>
        <mc:Fallback xmlns="">
          <p:sp>
            <p:nvSpPr>
              <p:cNvPr id="3" name="Content Placeholder 2">
                <a:extLst>
                  <a:ext uri="{FF2B5EF4-FFF2-40B4-BE49-F238E27FC236}">
                    <a16:creationId xmlns:a16="http://schemas.microsoft.com/office/drawing/2014/main" id="{00AF5E4C-37EE-46D7-A8AB-9DA822FCD42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2B45FC3-4D50-4FD3-A54F-AD0DB009AB3C}"/>
                  </a:ext>
                </a:extLst>
              </p:cNvPr>
              <p:cNvSpPr>
                <a:spLocks noGrp="1"/>
              </p:cNvSpPr>
              <p:nvPr>
                <p:ph sz="half" idx="2"/>
              </p:nvPr>
            </p:nvSpPr>
            <p:spPr>
              <a:xfrm>
                <a:off x="6172200" y="1825625"/>
                <a:ext cx="5181600" cy="5032374"/>
              </a:xfrm>
            </p:spPr>
            <p:txBody>
              <a:bodyPr>
                <a:normAutofit/>
              </a:bodyPr>
              <a:lstStyle/>
              <a:p>
                <a:r>
                  <a:rPr lang="en-US" dirty="0"/>
                  <a:t>To do so, we would simply have to use some </a:t>
                </a:r>
                <a:r>
                  <a:rPr lang="en-US" b="1" dirty="0"/>
                  <a:t>gradient</a:t>
                </a:r>
                <a:r>
                  <a:rPr lang="en-US" dirty="0"/>
                  <a:t> </a:t>
                </a:r>
                <a:r>
                  <a:rPr lang="en-US" b="1" dirty="0"/>
                  <a:t>ascent</a:t>
                </a:r>
                <a:r>
                  <a:rPr lang="en-US" dirty="0"/>
                  <a:t> on this sample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b="1" i="1" smtClean="0">
                          <a:solidFill>
                            <a:srgbClr val="00B050"/>
                          </a:solidFill>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m:t>
                      </m:r>
                    </m:oMath>
                  </m:oMathPara>
                </a14:m>
                <a:endParaRPr lang="en-GB" dirty="0"/>
              </a:p>
              <a:p>
                <a:pPr marL="0" indent="0" algn="ctr">
                  <a:buNone/>
                </a:pPr>
                <a:r>
                  <a:rPr lang="en-GB" dirty="0"/>
                  <a:t>(Gradient </a:t>
                </a:r>
                <a:r>
                  <a:rPr lang="en-GB" b="1" dirty="0">
                    <a:solidFill>
                      <a:srgbClr val="00B050"/>
                    </a:solidFill>
                  </a:rPr>
                  <a:t>descent</a:t>
                </a:r>
                <a:r>
                  <a:rPr lang="en-GB" dirty="0"/>
                  <a:t> on </a:t>
                </a:r>
                <a:r>
                  <a:rPr lang="en-GB" b="1" dirty="0"/>
                  <a:t>parameters</a:t>
                </a:r>
                <a:r>
                  <a:rPr lang="en-GB" dirty="0"/>
                  <a:t>, a.k.a. </a:t>
                </a:r>
                <a:r>
                  <a:rPr lang="en-GB" b="1" dirty="0"/>
                  <a:t>“</a:t>
                </a:r>
                <a:r>
                  <a:rPr lang="en-GB" b="1" dirty="0">
                    <a:solidFill>
                      <a:srgbClr val="00B050"/>
                    </a:solidFill>
                  </a:rPr>
                  <a:t>training</a:t>
                </a:r>
                <a:r>
                  <a:rPr lang="en-GB" b="1" dirty="0"/>
                  <a:t>” </a:t>
                </a:r>
                <a:r>
                  <a:rPr lang="en-GB" dirty="0"/>
                  <a:t>a model)</a:t>
                </a:r>
              </a:p>
              <a:p>
                <a:pPr marL="0" indent="0" algn="ctr">
                  <a:buNone/>
                </a:pPr>
                <a:endParaRPr lang="en-US" i="1" dirty="0">
                  <a:latin typeface="Cambria Math" panose="02040503050406030204" pitchFamily="18" charset="0"/>
                </a:endParaRPr>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92B45FC3-4D50-4FD3-A54F-AD0DB009AB3C}"/>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176"/>
                </a:stretch>
              </a:blipFill>
            </p:spPr>
            <p:txBody>
              <a:bodyPr/>
              <a:lstStyle/>
              <a:p>
                <a:r>
                  <a:rPr lang="en-GB">
                    <a:noFill/>
                  </a:rPr>
                  <a:t> </a:t>
                </a:r>
              </a:p>
            </p:txBody>
          </p:sp>
        </mc:Fallback>
      </mc:AlternateContent>
    </p:spTree>
    <p:extLst>
      <p:ext uri="{BB962C8B-B14F-4D97-AF65-F5344CB8AC3E}">
        <p14:creationId xmlns:p14="http://schemas.microsoft.com/office/powerpoint/2010/main" val="1379140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000B-2773-4B05-BA8C-BC9E363DF183}"/>
              </a:ext>
            </a:extLst>
          </p:cNvPr>
          <p:cNvSpPr>
            <a:spLocks noGrp="1"/>
          </p:cNvSpPr>
          <p:nvPr>
            <p:ph type="title"/>
          </p:nvPr>
        </p:nvSpPr>
        <p:spPr/>
        <p:txBody>
          <a:bodyPr/>
          <a:lstStyle/>
          <a:p>
            <a:r>
              <a:rPr lang="en-US" dirty="0"/>
              <a:t>Using Gradient Ascent to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AF5E4C-37EE-46D7-A8AB-9DA822FCD429}"/>
                  </a:ext>
                </a:extLst>
              </p:cNvPr>
              <p:cNvSpPr>
                <a:spLocks noGrp="1"/>
              </p:cNvSpPr>
              <p:nvPr>
                <p:ph sz="half" idx="1"/>
              </p:nvPr>
            </p:nvSpPr>
            <p:spPr>
              <a:xfrm>
                <a:off x="838200" y="1825624"/>
                <a:ext cx="5181600" cy="5032375"/>
              </a:xfrm>
            </p:spPr>
            <p:txBody>
              <a:bodyPr>
                <a:normAutofit/>
              </a:bodyPr>
              <a:lstStyle/>
              <a:p>
                <a:pPr marL="0" indent="0">
                  <a:buNone/>
                </a:pPr>
                <a:r>
                  <a:rPr lang="en-US" dirty="0"/>
                  <a:t>A possible approach to “smarter” attacks would then </a:t>
                </a:r>
                <a:r>
                  <a:rPr lang="en-US" b="1" dirty="0"/>
                  <a:t>turn this process on its head</a:t>
                </a:r>
                <a:r>
                  <a:rPr lang="en-US" dirty="0"/>
                  <a:t>.</a:t>
                </a:r>
              </a:p>
              <a:p>
                <a:r>
                  <a:rPr lang="en-US" dirty="0"/>
                  <a:t>If we held the parameters of the model </a:t>
                </a:r>
                <a14:m>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 </m:t>
                    </m:r>
                  </m:oMath>
                </a14:m>
                <a:r>
                  <a:rPr lang="en-US" dirty="0"/>
                  <a:t>as constants and differentiated the loss with respect to some input sample </a:t>
                </a:r>
                <a14:m>
                  <m:oMath xmlns:m="http://schemas.openxmlformats.org/officeDocument/2006/math">
                    <m:r>
                      <a:rPr lang="en-US" i="1" dirty="0" smtClean="0">
                        <a:latin typeface="Cambria Math" panose="02040503050406030204" pitchFamily="18" charset="0"/>
                      </a:rPr>
                      <m:t>𝑥</m:t>
                    </m:r>
                  </m:oMath>
                </a14:m>
                <a:r>
                  <a:rPr lang="en-US" dirty="0"/>
                  <a:t>,</a:t>
                </a:r>
              </a:p>
              <a:p>
                <a:r>
                  <a:rPr lang="en-US" dirty="0"/>
                  <a:t>We could then modify a sample </a:t>
                </a:r>
                <a14:m>
                  <m:oMath xmlns:m="http://schemas.openxmlformats.org/officeDocument/2006/math">
                    <m:r>
                      <a:rPr lang="en-US" i="1" dirty="0">
                        <a:latin typeface="Cambria Math" panose="02040503050406030204" pitchFamily="18" charset="0"/>
                      </a:rPr>
                      <m:t>𝑥</m:t>
                    </m:r>
                  </m:oMath>
                </a14:m>
                <a:r>
                  <a:rPr lang="en-US" dirty="0"/>
                  <a:t> and create a new “somewhat similar” sample</a:t>
                </a:r>
                <a14:m>
                  <m:oMath xmlns:m="http://schemas.openxmlformats.org/officeDocument/2006/math">
                    <m:r>
                      <a:rPr lang="en-US" b="0" i="1" dirty="0" smtClean="0">
                        <a:latin typeface="Cambria Math" panose="02040503050406030204" pitchFamily="18" charset="0"/>
                      </a:rPr>
                      <m:t> </m:t>
                    </m:r>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𝑥</m:t>
                        </m:r>
                      </m:e>
                    </m:acc>
                  </m:oMath>
                </a14:m>
                <a:r>
                  <a:rPr lang="en-US" dirty="0"/>
                  <a:t>, in a such a way that the expected loss of the model would increase.</a:t>
                </a:r>
              </a:p>
              <a:p>
                <a:endParaRPr lang="en-GB" dirty="0"/>
              </a:p>
            </p:txBody>
          </p:sp>
        </mc:Choice>
        <mc:Fallback xmlns="">
          <p:sp>
            <p:nvSpPr>
              <p:cNvPr id="3" name="Content Placeholder 2">
                <a:extLst>
                  <a:ext uri="{FF2B5EF4-FFF2-40B4-BE49-F238E27FC236}">
                    <a16:creationId xmlns:a16="http://schemas.microsoft.com/office/drawing/2014/main" id="{00AF5E4C-37EE-46D7-A8AB-9DA822FCD42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1765" b="-1816"/>
                </a:stretch>
              </a:blipFill>
            </p:spPr>
            <p:txBody>
              <a:bodyPr/>
              <a:lstStyle/>
              <a:p>
                <a:r>
                  <a:rPr lang="en-SG">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92B45FC3-4D50-4FD3-A54F-AD0DB009AB3C}"/>
                  </a:ext>
                </a:extLst>
              </p:cNvPr>
              <p:cNvSpPr>
                <a:spLocks noGrp="1"/>
              </p:cNvSpPr>
              <p:nvPr>
                <p:ph sz="half" idx="2"/>
              </p:nvPr>
            </p:nvSpPr>
            <p:spPr>
              <a:xfrm>
                <a:off x="6172200" y="1825625"/>
                <a:ext cx="5181600" cy="5032374"/>
              </a:xfrm>
            </p:spPr>
            <p:txBody>
              <a:bodyPr>
                <a:normAutofit/>
              </a:bodyPr>
              <a:lstStyle/>
              <a:p>
                <a:r>
                  <a:rPr lang="en-US" dirty="0"/>
                  <a:t>To do so, we would simply have to use some </a:t>
                </a:r>
                <a:r>
                  <a:rPr lang="en-US" b="1" dirty="0"/>
                  <a:t>gradient</a:t>
                </a:r>
                <a:r>
                  <a:rPr lang="en-US" dirty="0"/>
                  <a:t> </a:t>
                </a:r>
                <a:r>
                  <a:rPr lang="en-US" b="1" dirty="0"/>
                  <a:t>ascent</a:t>
                </a:r>
                <a:r>
                  <a:rPr lang="en-US" dirty="0"/>
                  <a:t> on this sample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𝜃</m:t>
                      </m:r>
                      <m:r>
                        <a:rPr lang="en-US" i="1">
                          <a:latin typeface="Cambria Math" panose="02040503050406030204" pitchFamily="18" charset="0"/>
                        </a:rPr>
                        <m:t>←</m:t>
                      </m:r>
                      <m:r>
                        <a:rPr lang="en-US" i="1">
                          <a:latin typeface="Cambria Math" panose="02040503050406030204" pitchFamily="18" charset="0"/>
                        </a:rPr>
                        <m:t>𝜃</m:t>
                      </m:r>
                      <m:r>
                        <a:rPr lang="en-US" b="1" i="1" smtClean="0">
                          <a:solidFill>
                            <a:srgbClr val="00B050"/>
                          </a:solidFill>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𝜃</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m:t>
                      </m:r>
                    </m:oMath>
                  </m:oMathPara>
                </a14:m>
                <a:endParaRPr lang="en-GB" dirty="0"/>
              </a:p>
              <a:p>
                <a:pPr marL="0" indent="0" algn="ctr">
                  <a:buNone/>
                </a:pPr>
                <a:r>
                  <a:rPr lang="en-GB" dirty="0"/>
                  <a:t>(Gradient </a:t>
                </a:r>
                <a:r>
                  <a:rPr lang="en-GB" b="1" dirty="0">
                    <a:solidFill>
                      <a:srgbClr val="00B050"/>
                    </a:solidFill>
                  </a:rPr>
                  <a:t>descent</a:t>
                </a:r>
                <a:r>
                  <a:rPr lang="en-GB" dirty="0"/>
                  <a:t> on </a:t>
                </a:r>
                <a:r>
                  <a:rPr lang="en-GB" b="1" dirty="0"/>
                  <a:t>parameters</a:t>
                </a:r>
                <a:r>
                  <a:rPr lang="en-GB" dirty="0"/>
                  <a:t>, a.k.a. </a:t>
                </a:r>
                <a:r>
                  <a:rPr lang="en-GB" b="1" dirty="0"/>
                  <a:t>“</a:t>
                </a:r>
                <a:r>
                  <a:rPr lang="en-GB" b="1" dirty="0">
                    <a:solidFill>
                      <a:srgbClr val="00B050"/>
                    </a:solidFill>
                  </a:rPr>
                  <a:t>training</a:t>
                </a:r>
                <a:r>
                  <a:rPr lang="en-GB" b="1" dirty="0"/>
                  <a:t>” </a:t>
                </a:r>
                <a:r>
                  <a:rPr lang="en-GB" dirty="0"/>
                  <a:t>a model)</a:t>
                </a:r>
              </a:p>
              <a:p>
                <a:pPr marL="0" indent="0" algn="ctr">
                  <a:buNone/>
                </a:pPr>
                <a:endParaRPr lang="en-US" i="1" dirty="0">
                  <a:latin typeface="Cambria Math" panose="02040503050406030204" pitchFamily="18" charset="0"/>
                </a:endParaRPr>
              </a:p>
              <a:p>
                <a:pPr marL="0" indent="0" algn="ctr">
                  <a:buNone/>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i="1">
                          <a:latin typeface="Cambria Math" panose="02040503050406030204" pitchFamily="18" charset="0"/>
                        </a:rPr>
                        <m:t>←</m:t>
                      </m:r>
                      <m:r>
                        <a:rPr lang="en-US" b="0" i="1" smtClean="0">
                          <a:latin typeface="Cambria Math" panose="02040503050406030204" pitchFamily="18" charset="0"/>
                        </a:rPr>
                        <m:t>𝑥</m:t>
                      </m:r>
                      <m:r>
                        <a:rPr lang="en-US" b="1" i="1" smtClean="0">
                          <a:solidFill>
                            <a:srgbClr val="C00000"/>
                          </a:solidFill>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b="0" i="1" smtClean="0">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𝑦</m:t>
                      </m:r>
                      <m:r>
                        <a:rPr lang="en-US" i="1" dirty="0">
                          <a:latin typeface="Cambria Math" panose="02040503050406030204" pitchFamily="18" charset="0"/>
                        </a:rPr>
                        <m:t>)</m:t>
                      </m:r>
                    </m:oMath>
                  </m:oMathPara>
                </a14:m>
                <a:endParaRPr lang="en-GB" dirty="0"/>
              </a:p>
              <a:p>
                <a:pPr marL="0" indent="0" algn="ctr">
                  <a:buNone/>
                </a:pPr>
                <a:r>
                  <a:rPr lang="en-GB" dirty="0"/>
                  <a:t>(Gradient </a:t>
                </a:r>
                <a:r>
                  <a:rPr lang="en-GB" b="1" dirty="0">
                    <a:solidFill>
                      <a:srgbClr val="C00000"/>
                    </a:solidFill>
                  </a:rPr>
                  <a:t>ascent</a:t>
                </a:r>
                <a:r>
                  <a:rPr lang="en-GB" dirty="0"/>
                  <a:t> on a </a:t>
                </a:r>
                <a:r>
                  <a:rPr lang="en-GB" b="1" dirty="0"/>
                  <a:t>sample</a:t>
                </a:r>
                <a:r>
                  <a:rPr lang="en-GB" dirty="0"/>
                  <a:t>, a.k.a. “</a:t>
                </a:r>
                <a:r>
                  <a:rPr lang="en-GB" b="1" dirty="0">
                    <a:solidFill>
                      <a:srgbClr val="C00000"/>
                    </a:solidFill>
                  </a:rPr>
                  <a:t>attacking</a:t>
                </a:r>
                <a:r>
                  <a:rPr lang="en-GB" dirty="0"/>
                  <a:t>” a model)</a:t>
                </a:r>
              </a:p>
              <a:p>
                <a:pPr marL="0" indent="0" algn="ctr">
                  <a:buNone/>
                </a:pPr>
                <a:endParaRPr lang="en-GB" dirty="0"/>
              </a:p>
            </p:txBody>
          </p:sp>
        </mc:Choice>
        <mc:Fallback xmlns="">
          <p:sp>
            <p:nvSpPr>
              <p:cNvPr id="4" name="Content Placeholder 3">
                <a:extLst>
                  <a:ext uri="{FF2B5EF4-FFF2-40B4-BE49-F238E27FC236}">
                    <a16:creationId xmlns:a16="http://schemas.microsoft.com/office/drawing/2014/main" id="{92B45FC3-4D50-4FD3-A54F-AD0DB009AB3C}"/>
                  </a:ext>
                </a:extLst>
              </p:cNvPr>
              <p:cNvSpPr>
                <a:spLocks noGrp="1" noRot="1" noChangeAspect="1" noMove="1" noResize="1" noEditPoints="1" noAdjustHandles="1" noChangeArrowheads="1" noChangeShapeType="1" noTextEdit="1"/>
              </p:cNvSpPr>
              <p:nvPr>
                <p:ph sz="half" idx="2"/>
              </p:nvPr>
            </p:nvSpPr>
            <p:spPr>
              <a:xfrm>
                <a:off x="6172200" y="1825625"/>
                <a:ext cx="5181600" cy="5032374"/>
              </a:xfrm>
              <a:blipFill>
                <a:blip r:embed="rId3"/>
                <a:stretch>
                  <a:fillRect l="-2118" t="-1937" r="-3176"/>
                </a:stretch>
              </a:blipFill>
            </p:spPr>
            <p:txBody>
              <a:bodyPr/>
              <a:lstStyle/>
              <a:p>
                <a:r>
                  <a:rPr lang="en-GB">
                    <a:noFill/>
                  </a:rPr>
                  <a:t> </a:t>
                </a:r>
              </a:p>
            </p:txBody>
          </p:sp>
        </mc:Fallback>
      </mc:AlternateContent>
    </p:spTree>
    <p:extLst>
      <p:ext uri="{BB962C8B-B14F-4D97-AF65-F5344CB8AC3E}">
        <p14:creationId xmlns:p14="http://schemas.microsoft.com/office/powerpoint/2010/main" val="37851868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000B-2773-4B05-BA8C-BC9E363DF183}"/>
              </a:ext>
            </a:extLst>
          </p:cNvPr>
          <p:cNvSpPr>
            <a:spLocks noGrp="1"/>
          </p:cNvSpPr>
          <p:nvPr>
            <p:ph type="title"/>
          </p:nvPr>
        </p:nvSpPr>
        <p:spPr/>
        <p:txBody>
          <a:bodyPr/>
          <a:lstStyle/>
          <a:p>
            <a:r>
              <a:rPr lang="en-US" dirty="0"/>
              <a:t>A note on losses, </a:t>
            </a:r>
            <a:r>
              <a:rPr lang="en-US" dirty="0" err="1"/>
              <a:t>softmax</a:t>
            </a:r>
            <a:r>
              <a:rPr lang="en-US" dirty="0"/>
              <a:t> and gradients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AF5E4C-37EE-46D7-A8AB-9DA822FCD429}"/>
                  </a:ext>
                </a:extLst>
              </p:cNvPr>
              <p:cNvSpPr>
                <a:spLocks noGrp="1"/>
              </p:cNvSpPr>
              <p:nvPr>
                <p:ph sz="half" idx="1"/>
              </p:nvPr>
            </p:nvSpPr>
            <p:spPr>
              <a:xfrm>
                <a:off x="838200" y="1825624"/>
                <a:ext cx="5181600" cy="5032375"/>
              </a:xfrm>
            </p:spPr>
            <p:txBody>
              <a:bodyPr>
                <a:normAutofit/>
              </a:bodyPr>
              <a:lstStyle/>
              <a:p>
                <a:pPr marL="0" indent="0">
                  <a:buNone/>
                </a:pPr>
                <a:r>
                  <a:rPr lang="en-US" dirty="0"/>
                  <a:t>M</a:t>
                </a:r>
                <a:r>
                  <a:rPr lang="en-GB" dirty="0" err="1"/>
                  <a:t>ost</a:t>
                </a:r>
                <a:r>
                  <a:rPr lang="en-GB" dirty="0"/>
                  <a:t> gradient-based attacks can operate on the gradients computed from the loss function </a:t>
                </a:r>
                <a14:m>
                  <m:oMath xmlns:m="http://schemas.openxmlformats.org/officeDocument/2006/math">
                    <m:r>
                      <a:rPr lang="en-US" i="1" dirty="0">
                        <a:latin typeface="Cambria Math" panose="02040503050406030204" pitchFamily="18" charset="0"/>
                      </a:rPr>
                      <m:t>𝐿</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e>
                    </m:d>
                  </m:oMath>
                </a14:m>
                <a:r>
                  <a:rPr lang="en-GB" dirty="0"/>
                  <a:t>, for instance, to move away from the original class </a:t>
                </a:r>
                <a14:m>
                  <m:oMath xmlns:m="http://schemas.openxmlformats.org/officeDocument/2006/math">
                    <m:r>
                      <a:rPr lang="en-US" b="0" i="1" smtClean="0">
                        <a:latin typeface="Cambria Math" panose="02040503050406030204" pitchFamily="18" charset="0"/>
                      </a:rPr>
                      <m:t>𝑐</m:t>
                    </m:r>
                  </m:oMath>
                </a14:m>
                <a:r>
                  <a:rPr lang="en-GB" dirty="0"/>
                  <a:t>.</a:t>
                </a:r>
              </a:p>
              <a:p>
                <a:r>
                  <a:rPr lang="en-GB" dirty="0"/>
                  <a:t>To do so, by </a:t>
                </a:r>
                <a:r>
                  <a:rPr lang="en-GB" b="1" dirty="0"/>
                  <a:t>increasing</a:t>
                </a:r>
                <a:r>
                  <a:rPr lang="en-GB" dirty="0"/>
                  <a:t> </a:t>
                </a:r>
                <a:r>
                  <a:rPr lang="en-GB" b="1" dirty="0"/>
                  <a:t>the</a:t>
                </a:r>
                <a:r>
                  <a:rPr lang="en-GB" dirty="0"/>
                  <a:t> </a:t>
                </a:r>
                <a:r>
                  <a:rPr lang="en-GB" b="1" dirty="0"/>
                  <a:t>loss</a:t>
                </a:r>
                <a:r>
                  <a:rPr lang="en-GB" dirty="0"/>
                  <a:t> for said sample </a:t>
                </a:r>
                <a14:m>
                  <m:oMath xmlns:m="http://schemas.openxmlformats.org/officeDocument/2006/math">
                    <m:r>
                      <a:rPr lang="en-US" b="0" i="1" smtClean="0">
                        <a:latin typeface="Cambria Math" panose="02040503050406030204" pitchFamily="18" charset="0"/>
                      </a:rPr>
                      <m:t>𝑥</m:t>
                    </m:r>
                  </m:oMath>
                </a14:m>
                <a:r>
                  <a:rPr lang="en-GB" dirty="0"/>
                  <a:t> and class </a:t>
                </a:r>
                <a14:m>
                  <m:oMath xmlns:m="http://schemas.openxmlformats.org/officeDocument/2006/math">
                    <m:r>
                      <a:rPr lang="en-US" b="0" i="1" smtClean="0">
                        <a:latin typeface="Cambria Math" panose="02040503050406030204" pitchFamily="18" charset="0"/>
                      </a:rPr>
                      <m:t>𝑐</m:t>
                    </m:r>
                  </m:oMath>
                </a14:m>
                <a:r>
                  <a:rPr lang="en-GB" dirty="0"/>
                  <a:t>, using </a:t>
                </a:r>
                <a:r>
                  <a:rPr lang="en-GB" b="1" dirty="0"/>
                  <a:t>gradient ascent </a:t>
                </a:r>
                <a:r>
                  <a:rPr lang="en-GB" dirty="0"/>
                  <a:t>on the loss.</a:t>
                </a:r>
              </a:p>
              <a:p>
                <a:pPr marL="0" indent="0" algn="ctr">
                  <a:buNone/>
                </a:pPr>
                <a:r>
                  <a:rPr lang="en-GB" dirty="0"/>
                  <a: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solidFill>
                          <a:srgbClr val="C00000"/>
                        </a:solidFill>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r>
                      <a:rPr lang="en-US" i="1" dirty="0">
                        <a:latin typeface="Cambria Math" panose="02040503050406030204" pitchFamily="18" charset="0"/>
                      </a:rPr>
                      <m:t>)</m:t>
                    </m:r>
                  </m:oMath>
                </a14:m>
                <a:endParaRPr lang="en-GB" dirty="0"/>
              </a:p>
            </p:txBody>
          </p:sp>
        </mc:Choice>
        <mc:Fallback xmlns="">
          <p:sp>
            <p:nvSpPr>
              <p:cNvPr id="3" name="Content Placeholder 2">
                <a:extLst>
                  <a:ext uri="{FF2B5EF4-FFF2-40B4-BE49-F238E27FC236}">
                    <a16:creationId xmlns:a16="http://schemas.microsoft.com/office/drawing/2014/main" id="{00AF5E4C-37EE-46D7-A8AB-9DA822FCD42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8D18D05E-D97F-E3D4-10BE-DCCD823A5A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804" y="1490759"/>
            <a:ext cx="4657211" cy="3466296"/>
          </a:xfrm>
          <a:prstGeom prst="rect">
            <a:avLst/>
          </a:prstGeom>
        </p:spPr>
      </p:pic>
    </p:spTree>
    <p:extLst>
      <p:ext uri="{BB962C8B-B14F-4D97-AF65-F5344CB8AC3E}">
        <p14:creationId xmlns:p14="http://schemas.microsoft.com/office/powerpoint/2010/main" val="4227439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C000B-2773-4B05-BA8C-BC9E363DF183}"/>
              </a:ext>
            </a:extLst>
          </p:cNvPr>
          <p:cNvSpPr>
            <a:spLocks noGrp="1"/>
          </p:cNvSpPr>
          <p:nvPr>
            <p:ph type="title"/>
          </p:nvPr>
        </p:nvSpPr>
        <p:spPr/>
        <p:txBody>
          <a:bodyPr/>
          <a:lstStyle/>
          <a:p>
            <a:r>
              <a:rPr lang="en-US" dirty="0"/>
              <a:t>A note on losses, </a:t>
            </a:r>
            <a:r>
              <a:rPr lang="en-US" dirty="0" err="1"/>
              <a:t>softmax</a:t>
            </a:r>
            <a:r>
              <a:rPr lang="en-US" dirty="0"/>
              <a:t> and gradients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0AF5E4C-37EE-46D7-A8AB-9DA822FCD429}"/>
                  </a:ext>
                </a:extLst>
              </p:cNvPr>
              <p:cNvSpPr>
                <a:spLocks noGrp="1"/>
              </p:cNvSpPr>
              <p:nvPr>
                <p:ph sz="half" idx="1"/>
              </p:nvPr>
            </p:nvSpPr>
            <p:spPr>
              <a:xfrm>
                <a:off x="838200" y="1825624"/>
                <a:ext cx="5181600" cy="5032375"/>
              </a:xfrm>
            </p:spPr>
            <p:txBody>
              <a:bodyPr>
                <a:normAutofit/>
              </a:bodyPr>
              <a:lstStyle/>
              <a:p>
                <a:pPr marL="0" indent="0">
                  <a:buNone/>
                </a:pPr>
                <a:r>
                  <a:rPr lang="en-US" dirty="0"/>
                  <a:t>Some papers however mention that it would be preferable to use the logits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 </m:t>
                    </m:r>
                  </m:oMath>
                </a14:m>
                <a:r>
                  <a:rPr lang="en-US" dirty="0"/>
                  <a:t>to </a:t>
                </a:r>
                <a:r>
                  <a:rPr lang="en-US" b="1" dirty="0"/>
                  <a:t>minimize</a:t>
                </a:r>
                <a:r>
                  <a:rPr lang="en-US" dirty="0"/>
                  <a:t> </a:t>
                </a:r>
                <a:r>
                  <a:rPr lang="en-US" b="1" dirty="0"/>
                  <a:t>the value of these logits (</a:t>
                </a:r>
                <a14:m>
                  <m:oMath xmlns:m="http://schemas.openxmlformats.org/officeDocument/2006/math">
                    <m:r>
                      <a:rPr lang="en-US" b="1" i="1" smtClean="0">
                        <a:latin typeface="Cambria Math" panose="02040503050406030204" pitchFamily="18" charset="0"/>
                        <a:ea typeface="Cambria Math" panose="02040503050406030204" pitchFamily="18" charset="0"/>
                      </a:rPr>
                      <m:t>≈</m:t>
                    </m:r>
                  </m:oMath>
                </a14:m>
                <a:r>
                  <a:rPr lang="en-US" b="1" dirty="0"/>
                  <a:t> final vector before </a:t>
                </a:r>
                <a:r>
                  <a:rPr lang="en-US" b="1" dirty="0" err="1"/>
                  <a:t>softmax</a:t>
                </a:r>
                <a:r>
                  <a:rPr lang="en-US" b="1" dirty="0"/>
                  <a:t> and argmax decision)</a:t>
                </a:r>
                <a:r>
                  <a:rPr lang="en-US" dirty="0"/>
                  <a:t>.</a:t>
                </a:r>
              </a:p>
              <a:p>
                <a:r>
                  <a:rPr lang="en-US" dirty="0"/>
                  <a:t>In that case, we would use </a:t>
                </a:r>
                <a:r>
                  <a:rPr lang="en-US" b="1" dirty="0"/>
                  <a:t>gradient descent </a:t>
                </a:r>
                <a:r>
                  <a:rPr lang="en-US" dirty="0"/>
                  <a:t>to minimize the probability of class </a:t>
                </a:r>
                <a14:m>
                  <m:oMath xmlns:m="http://schemas.openxmlformats.org/officeDocument/2006/math">
                    <m:r>
                      <a:rPr lang="en-US" i="1" dirty="0" smtClean="0">
                        <a:latin typeface="Cambria Math" panose="02040503050406030204" pitchFamily="18" charset="0"/>
                      </a:rPr>
                      <m:t>𝑐</m:t>
                    </m:r>
                  </m:oMath>
                </a14:m>
                <a:r>
                  <a:rPr lang="en-US" dirty="0"/>
                  <a:t> to be chosen!</a:t>
                </a: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solidFill>
                            <a:srgbClr val="C00000"/>
                          </a:solidFill>
                          <a:latin typeface="Cambria Math" panose="02040503050406030204" pitchFamily="18" charset="0"/>
                        </a:rPr>
                        <m:t>−</m:t>
                      </m:r>
                      <m:r>
                        <a:rPr lang="en-US" i="1">
                          <a:latin typeface="Cambria Math" panose="02040503050406030204" pitchFamily="18" charset="0"/>
                        </a:rPr>
                        <m:t>𝛼</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𝑐</m:t>
                          </m:r>
                        </m:sub>
                      </m:sSub>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m:t>
                      </m:r>
                    </m:oMath>
                  </m:oMathPara>
                </a14:m>
                <a:endParaRPr lang="en-GB" dirty="0"/>
              </a:p>
            </p:txBody>
          </p:sp>
        </mc:Choice>
        <mc:Fallback xmlns="">
          <p:sp>
            <p:nvSpPr>
              <p:cNvPr id="3" name="Content Placeholder 2">
                <a:extLst>
                  <a:ext uri="{FF2B5EF4-FFF2-40B4-BE49-F238E27FC236}">
                    <a16:creationId xmlns:a16="http://schemas.microsoft.com/office/drawing/2014/main" id="{00AF5E4C-37EE-46D7-A8AB-9DA822FCD429}"/>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58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B96297E8-0E43-250D-0DE4-76015C2D28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10804" y="1490759"/>
            <a:ext cx="4657211" cy="3466296"/>
          </a:xfrm>
          <a:prstGeom prst="rect">
            <a:avLst/>
          </a:prstGeom>
        </p:spPr>
      </p:pic>
      <p:sp>
        <p:nvSpPr>
          <p:cNvPr id="8" name="TextBox 7">
            <a:extLst>
              <a:ext uri="{FF2B5EF4-FFF2-40B4-BE49-F238E27FC236}">
                <a16:creationId xmlns:a16="http://schemas.microsoft.com/office/drawing/2014/main" id="{EAFCD7AE-38D3-428C-8280-0CBBF87F5DA7}"/>
              </a:ext>
            </a:extLst>
          </p:cNvPr>
          <p:cNvSpPr txBox="1"/>
          <p:nvPr/>
        </p:nvSpPr>
        <p:spPr>
          <a:xfrm>
            <a:off x="6172202" y="4957055"/>
            <a:ext cx="6019798" cy="1815882"/>
          </a:xfrm>
          <a:prstGeom prst="rect">
            <a:avLst/>
          </a:prstGeom>
          <a:noFill/>
        </p:spPr>
        <p:txBody>
          <a:bodyPr wrap="square">
            <a:spAutoFit/>
          </a:bodyPr>
          <a:lstStyle/>
          <a:p>
            <a:r>
              <a:rPr lang="en-US" sz="2800" b="1" dirty="0"/>
              <a:t>Note: this second approach (logits) often works better, because of the </a:t>
            </a:r>
            <a:r>
              <a:rPr lang="en-US" sz="2800" b="1" dirty="0" err="1"/>
              <a:t>softmax</a:t>
            </a:r>
            <a:r>
              <a:rPr lang="en-US" sz="2800" b="1" dirty="0"/>
              <a:t> might end up messing up the gradients sometimes (to be seen later).</a:t>
            </a:r>
          </a:p>
        </p:txBody>
      </p:sp>
    </p:spTree>
    <p:extLst>
      <p:ext uri="{BB962C8B-B14F-4D97-AF65-F5344CB8AC3E}">
        <p14:creationId xmlns:p14="http://schemas.microsoft.com/office/powerpoint/2010/main" val="3934258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p:spTree>
    <p:extLst>
      <p:ext uri="{BB962C8B-B14F-4D97-AF65-F5344CB8AC3E}">
        <p14:creationId xmlns:p14="http://schemas.microsoft.com/office/powerpoint/2010/main" val="24795935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#1)</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#1: </a:t>
                </a:r>
                <a:r>
                  <a:rPr lang="en-US" dirty="0"/>
                  <a:t>Look for the most probable class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ascent</a:t>
                </a:r>
                <a:r>
                  <a:rPr lang="en-US" dirty="0"/>
                  <a:t> to move the sample </a:t>
                </a:r>
                <a:r>
                  <a:rPr lang="en-US" b="1" dirty="0"/>
                  <a:t>away from its original class</a:t>
                </a:r>
                <a:r>
                  <a:rPr lang="en-US" dirty="0"/>
                  <a:t>, with step </a:t>
                </a:r>
                <a14:m>
                  <m:oMath xmlns:m="http://schemas.openxmlformats.org/officeDocument/2006/math">
                    <m:r>
                      <a:rPr lang="en-US" i="1">
                        <a:latin typeface="Cambria Math" panose="02040503050406030204" pitchFamily="18" charset="0"/>
                      </a:rPr>
                      <m:t>𝜖</m:t>
                    </m:r>
                  </m:oMath>
                </a14:m>
                <a:r>
                  <a:rPr lang="en-US" dirty="0"/>
                  <a:t>.</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482324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#2, not implemented in notebooks)</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#2: </a:t>
                </a:r>
                <a:r>
                  <a:rPr lang="en-US" dirty="0"/>
                  <a:t>Look for the least probable class </a:t>
                </a:r>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𝑐</m:t>
                        </m:r>
                      </m:e>
                      <m:sup>
                        <m:r>
                          <a:rPr lang="en-US" i="1" dirty="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descent</a:t>
                </a:r>
                <a:r>
                  <a:rPr lang="en-US" dirty="0"/>
                  <a:t> to move the sample </a:t>
                </a:r>
                <a:r>
                  <a:rPr lang="en-US" b="1" dirty="0"/>
                  <a:t>in the direction of the least probable class</a:t>
                </a:r>
                <a:r>
                  <a:rPr lang="en-US" dirty="0"/>
                  <a:t>, with step </a:t>
                </a:r>
                <a14:m>
                  <m:oMath xmlns:m="http://schemas.openxmlformats.org/officeDocument/2006/math">
                    <m:r>
                      <a:rPr lang="en-US" i="1">
                        <a:latin typeface="Cambria Math" panose="02040503050406030204" pitchFamily="18" charset="0"/>
                      </a:rPr>
                      <m:t>𝜖</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882"/>
                </a:stretch>
              </a:blipFill>
            </p:spPr>
            <p:txBody>
              <a:bodyPr/>
              <a:lstStyle/>
              <a:p>
                <a:r>
                  <a:rPr lang="en-GB">
                    <a:noFill/>
                  </a:rPr>
                  <a:t> </a:t>
                </a:r>
              </a:p>
            </p:txBody>
          </p:sp>
        </mc:Fallback>
      </mc:AlternateContent>
    </p:spTree>
    <p:extLst>
      <p:ext uri="{BB962C8B-B14F-4D97-AF65-F5344CB8AC3E}">
        <p14:creationId xmlns:p14="http://schemas.microsoft.com/office/powerpoint/2010/main" val="3720842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Why gradient attack works</a:t>
            </a:r>
            <a:br>
              <a:rPr lang="en-US" dirty="0"/>
            </a:br>
            <a:r>
              <a:rPr lang="en-US" dirty="0"/>
              <a:t>better than randomly noising</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endParaRPr lang="en-GB" dirty="0"/>
          </a:p>
          <a:p>
            <a:r>
              <a:rPr lang="en-GB" dirty="0"/>
              <a:t>When randomly noising a </a:t>
            </a:r>
            <a:r>
              <a:rPr lang="en-GB" b="1" dirty="0">
                <a:solidFill>
                  <a:schemeClr val="accent2">
                    <a:lumMod val="50000"/>
                  </a:schemeClr>
                </a:solidFill>
              </a:rPr>
              <a:t>sample</a:t>
            </a:r>
            <a:r>
              <a:rPr lang="en-GB" dirty="0"/>
              <a:t> to make an </a:t>
            </a:r>
            <a:r>
              <a:rPr lang="en-GB" b="1" dirty="0">
                <a:solidFill>
                  <a:srgbClr val="C00000"/>
                </a:solidFill>
              </a:rPr>
              <a:t>attack sample</a:t>
            </a:r>
            <a:r>
              <a:rPr lang="en-GB" dirty="0"/>
              <a:t>, we move </a:t>
            </a:r>
            <a:r>
              <a:rPr lang="en-GB" b="1" u="sng" dirty="0">
                <a:solidFill>
                  <a:srgbClr val="C00000"/>
                </a:solidFill>
              </a:rPr>
              <a:t>randomly</a:t>
            </a:r>
            <a:r>
              <a:rPr lang="en-GB" dirty="0"/>
              <a:t> in the feature map.</a:t>
            </a:r>
          </a:p>
          <a:p>
            <a:endParaRPr lang="en-GB" dirty="0"/>
          </a:p>
          <a:p>
            <a:endParaRPr lang="en-GB" dirty="0"/>
          </a:p>
        </p:txBody>
      </p:sp>
      <p:pic>
        <p:nvPicPr>
          <p:cNvPr id="10" name="Picture 9">
            <a:extLst>
              <a:ext uri="{FF2B5EF4-FFF2-40B4-BE49-F238E27FC236}">
                <a16:creationId xmlns:a16="http://schemas.microsoft.com/office/drawing/2014/main" id="{E668B365-0E79-4A4C-AF3E-B7A3875FD44B}"/>
              </a:ext>
            </a:extLst>
          </p:cNvPr>
          <p:cNvPicPr>
            <a:picLocks noChangeAspect="1"/>
          </p:cNvPicPr>
          <p:nvPr/>
        </p:nvPicPr>
        <p:blipFill>
          <a:blip r:embed="rId3"/>
          <a:stretch>
            <a:fillRect/>
          </a:stretch>
        </p:blipFill>
        <p:spPr>
          <a:xfrm>
            <a:off x="6390000" y="2160000"/>
            <a:ext cx="5636527" cy="4474800"/>
          </a:xfrm>
          <a:prstGeom prst="rect">
            <a:avLst/>
          </a:prstGeom>
        </p:spPr>
      </p:pic>
    </p:spTree>
    <p:extLst>
      <p:ext uri="{BB962C8B-B14F-4D97-AF65-F5344CB8AC3E}">
        <p14:creationId xmlns:p14="http://schemas.microsoft.com/office/powerpoint/2010/main" val="26783025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4"/>
            <a:ext cx="10515600" cy="5032375"/>
          </a:xfrm>
        </p:spPr>
        <p:txBody>
          <a:bodyPr>
            <a:normAutofit/>
          </a:bodyPr>
          <a:lstStyle/>
          <a:p>
            <a:pPr marL="514350" indent="-514350">
              <a:buFont typeface="+mj-lt"/>
              <a:buAutoNum type="arabicPeriod"/>
            </a:pPr>
            <a:r>
              <a:rPr lang="en-US" dirty="0"/>
              <a:t>What are </a:t>
            </a:r>
            <a:r>
              <a:rPr lang="en-US" b="1" dirty="0"/>
              <a:t>attacks</a:t>
            </a:r>
            <a:r>
              <a:rPr lang="en-US" dirty="0"/>
              <a:t> on Neural Networks (NNs) and what is </a:t>
            </a:r>
            <a:r>
              <a:rPr lang="en-US" b="1" dirty="0"/>
              <a:t>Adversarial Machine Learning</a:t>
            </a:r>
            <a:r>
              <a:rPr lang="en-US" dirty="0"/>
              <a:t>?</a:t>
            </a:r>
          </a:p>
          <a:p>
            <a:pPr marL="514350" indent="-514350">
              <a:buFont typeface="+mj-lt"/>
              <a:buAutoNum type="arabicPeriod"/>
            </a:pPr>
            <a:r>
              <a:rPr lang="en-US" dirty="0"/>
              <a:t>Why are attacks an </a:t>
            </a:r>
            <a:r>
              <a:rPr lang="en-US" b="1" dirty="0"/>
              <a:t>important concept </a:t>
            </a:r>
            <a:r>
              <a:rPr lang="en-US" dirty="0"/>
              <a:t>when studying NNs and what are the important lessons to be learnt from Adversarial ML?</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r>
              <a:rPr lang="en-US" b="1" dirty="0"/>
              <a:t>State-of-the-art</a:t>
            </a:r>
            <a:r>
              <a:rPr lang="en-US" dirty="0"/>
              <a:t> of attacks and defense, </a:t>
            </a:r>
            <a:r>
              <a:rPr lang="en-US" b="1" dirty="0"/>
              <a:t>open questions</a:t>
            </a:r>
            <a:r>
              <a:rPr lang="en-US" dirty="0"/>
              <a:t> in research, ethical discussions.</a:t>
            </a:r>
            <a:endParaRPr lang="en-GB" dirty="0"/>
          </a:p>
        </p:txBody>
      </p:sp>
    </p:spTree>
    <p:extLst>
      <p:ext uri="{BB962C8B-B14F-4D97-AF65-F5344CB8AC3E}">
        <p14:creationId xmlns:p14="http://schemas.microsoft.com/office/powerpoint/2010/main" val="1016058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Why gradient attack works</a:t>
            </a:r>
            <a:br>
              <a:rPr lang="en-US" dirty="0"/>
            </a:br>
            <a:r>
              <a:rPr lang="en-US" dirty="0"/>
              <a:t>better than randomly noising</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181600" cy="5032375"/>
          </a:xfrm>
          <a:ln>
            <a:noFill/>
          </a:ln>
        </p:spPr>
        <p:txBody>
          <a:bodyPr>
            <a:normAutofit/>
          </a:bodyPr>
          <a:lstStyle/>
          <a:p>
            <a:endParaRPr lang="en-GB" dirty="0"/>
          </a:p>
          <a:p>
            <a:r>
              <a:rPr lang="en-GB" dirty="0"/>
              <a:t>When randomly noising a </a:t>
            </a:r>
            <a:r>
              <a:rPr lang="en-GB" b="1" dirty="0">
                <a:solidFill>
                  <a:schemeClr val="accent2">
                    <a:lumMod val="50000"/>
                  </a:schemeClr>
                </a:solidFill>
              </a:rPr>
              <a:t>sample</a:t>
            </a:r>
            <a:r>
              <a:rPr lang="en-GB" dirty="0"/>
              <a:t> to make an </a:t>
            </a:r>
            <a:r>
              <a:rPr lang="en-GB" b="1" dirty="0">
                <a:solidFill>
                  <a:srgbClr val="C00000"/>
                </a:solidFill>
              </a:rPr>
              <a:t>attack sample</a:t>
            </a:r>
            <a:r>
              <a:rPr lang="en-GB" dirty="0"/>
              <a:t>, we move </a:t>
            </a:r>
            <a:r>
              <a:rPr lang="en-GB" b="1" u="sng" dirty="0">
                <a:solidFill>
                  <a:schemeClr val="bg1">
                    <a:lumMod val="65000"/>
                  </a:schemeClr>
                </a:solidFill>
              </a:rPr>
              <a:t>randomly</a:t>
            </a:r>
            <a:r>
              <a:rPr lang="en-GB" dirty="0"/>
              <a:t> in the feature map.</a:t>
            </a:r>
          </a:p>
          <a:p>
            <a:endParaRPr lang="en-GB" dirty="0"/>
          </a:p>
          <a:p>
            <a:r>
              <a:rPr lang="en-GB" dirty="0"/>
              <a:t>When using gradient attack, we move in </a:t>
            </a:r>
            <a:r>
              <a:rPr lang="en-GB" b="1" dirty="0"/>
              <a:t>a more meaningful direction</a:t>
            </a:r>
            <a:r>
              <a:rPr lang="en-GB" dirty="0"/>
              <a:t>, which might help our </a:t>
            </a:r>
            <a:r>
              <a:rPr lang="en-GB" b="1" dirty="0">
                <a:solidFill>
                  <a:schemeClr val="accent2">
                    <a:lumMod val="50000"/>
                  </a:schemeClr>
                </a:solidFill>
              </a:rPr>
              <a:t>original</a:t>
            </a:r>
            <a:r>
              <a:rPr lang="en-GB" dirty="0"/>
              <a:t> </a:t>
            </a:r>
            <a:r>
              <a:rPr lang="en-GB" b="1" dirty="0">
                <a:solidFill>
                  <a:schemeClr val="accent2">
                    <a:lumMod val="50000"/>
                  </a:schemeClr>
                </a:solidFill>
              </a:rPr>
              <a:t>sample</a:t>
            </a:r>
            <a:r>
              <a:rPr lang="en-GB" dirty="0"/>
              <a:t> become </a:t>
            </a:r>
            <a:r>
              <a:rPr lang="en-GB" b="1" dirty="0">
                <a:solidFill>
                  <a:srgbClr val="C00000"/>
                </a:solidFill>
              </a:rPr>
              <a:t>misclassified</a:t>
            </a:r>
            <a:r>
              <a:rPr lang="en-GB" dirty="0"/>
              <a:t>.</a:t>
            </a:r>
          </a:p>
          <a:p>
            <a:endParaRPr lang="en-GB" dirty="0"/>
          </a:p>
        </p:txBody>
      </p:sp>
      <p:pic>
        <p:nvPicPr>
          <p:cNvPr id="8" name="Picture 7">
            <a:extLst>
              <a:ext uri="{FF2B5EF4-FFF2-40B4-BE49-F238E27FC236}">
                <a16:creationId xmlns:a16="http://schemas.microsoft.com/office/drawing/2014/main" id="{D31C621F-46D6-47CD-9BA9-510D781434A1}"/>
              </a:ext>
            </a:extLst>
          </p:cNvPr>
          <p:cNvPicPr>
            <a:picLocks noChangeAspect="1"/>
          </p:cNvPicPr>
          <p:nvPr/>
        </p:nvPicPr>
        <p:blipFill>
          <a:blip r:embed="rId3"/>
          <a:stretch>
            <a:fillRect/>
          </a:stretch>
        </p:blipFill>
        <p:spPr>
          <a:xfrm>
            <a:off x="6390033" y="2160922"/>
            <a:ext cx="5635947" cy="4474340"/>
          </a:xfrm>
          <a:prstGeom prst="rect">
            <a:avLst/>
          </a:prstGeom>
        </p:spPr>
      </p:pic>
    </p:spTree>
    <p:extLst>
      <p:ext uri="{BB962C8B-B14F-4D97-AF65-F5344CB8AC3E}">
        <p14:creationId xmlns:p14="http://schemas.microsoft.com/office/powerpoint/2010/main" val="1992288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27367B-C006-4D70-BB8D-DC4700629B7A}"/>
              </a:ext>
            </a:extLst>
          </p:cNvPr>
          <p:cNvPicPr>
            <a:picLocks noChangeAspect="1"/>
          </p:cNvPicPr>
          <p:nvPr/>
        </p:nvPicPr>
        <p:blipFill rotWithShape="1">
          <a:blip r:embed="rId2"/>
          <a:srcRect l="9384" t="53539" r="76603" b="23077"/>
          <a:stretch/>
        </p:blipFill>
        <p:spPr>
          <a:xfrm>
            <a:off x="6172202" y="1704326"/>
            <a:ext cx="5904722" cy="3079262"/>
          </a:xfrm>
          <a:prstGeom prst="rect">
            <a:avLst/>
          </a:prstGeom>
        </p:spPr>
      </p:pic>
      <p:sp>
        <p:nvSpPr>
          <p:cNvPr id="2" name="Title 1">
            <a:extLst>
              <a:ext uri="{FF2B5EF4-FFF2-40B4-BE49-F238E27FC236}">
                <a16:creationId xmlns:a16="http://schemas.microsoft.com/office/drawing/2014/main" id="{32E5C979-F6D9-4DA1-B1FF-47494FEDE730}"/>
              </a:ext>
            </a:extLst>
          </p:cNvPr>
          <p:cNvSpPr>
            <a:spLocks noGrp="1"/>
          </p:cNvSpPr>
          <p:nvPr>
            <p:ph type="title"/>
          </p:nvPr>
        </p:nvSpPr>
        <p:spPr/>
        <p:txBody>
          <a:bodyPr/>
          <a:lstStyle/>
          <a:p>
            <a:r>
              <a:rPr lang="en-US" dirty="0"/>
              <a:t>Untargeted gradient attack code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C5651C-48A0-476E-A5C8-9EFDA565E10D}"/>
                  </a:ext>
                </a:extLst>
              </p:cNvPr>
              <p:cNvSpPr>
                <a:spLocks noGrp="1"/>
              </p:cNvSpPr>
              <p:nvPr>
                <p:ph sz="half" idx="1"/>
              </p:nvPr>
            </p:nvSpPr>
            <p:spPr>
              <a:xfrm>
                <a:off x="838200" y="1825624"/>
                <a:ext cx="5181600" cy="5032375"/>
              </a:xfrm>
            </p:spPr>
            <p:txBody>
              <a:bodyPr/>
              <a:lstStyle/>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 (option #1)</a:t>
                </a:r>
                <a:r>
                  <a:rPr lang="en-US" dirty="0">
                    <a:solidFill>
                      <a:srgbClr val="00B050"/>
                    </a:solidFill>
                  </a:rPr>
                  <a:t> </a:t>
                </a:r>
                <a:r>
                  <a:rPr lang="en-US" dirty="0"/>
                  <a:t>takes a single sample </a:t>
                </a:r>
                <a14:m>
                  <m:oMath xmlns:m="http://schemas.openxmlformats.org/officeDocument/2006/math">
                    <m:r>
                      <a:rPr lang="en-US" i="1" dirty="0">
                        <a:latin typeface="Cambria Math" panose="02040503050406030204" pitchFamily="18" charset="0"/>
                      </a:rPr>
                      <m:t>𝑥</m:t>
                    </m:r>
                  </m:oMath>
                </a14:m>
                <a:r>
                  <a:rPr lang="en-US" dirty="0"/>
                  <a:t>, of original class </a:t>
                </a:r>
                <a14:m>
                  <m:oMath xmlns:m="http://schemas.openxmlformats.org/officeDocument/2006/math">
                    <m:r>
                      <a:rPr lang="en-US" i="1" dirty="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𝑐</m:t>
                    </m:r>
                  </m:oMath>
                </a14:m>
                <a:r>
                  <a:rPr lang="en-US" dirty="0"/>
                  <a:t>.</a:t>
                </a:r>
              </a:p>
              <a:p>
                <a:r>
                  <a:rPr lang="en-US" dirty="0"/>
                  <a:t>It uses gradient ascent to move the original sample </a:t>
                </a:r>
                <a:r>
                  <a:rPr lang="en-US" b="1" dirty="0"/>
                  <a:t>away from the most probable class</a:t>
                </a:r>
                <a:r>
                  <a:rPr lang="en-US" dirty="0"/>
                  <a:t> (i.e. its original one) to generate an attack sample.</a:t>
                </a:r>
              </a:p>
              <a:p>
                <a:endParaRPr lang="en-GB" dirty="0"/>
              </a:p>
            </p:txBody>
          </p:sp>
        </mc:Choice>
        <mc:Fallback xmlns="">
          <p:sp>
            <p:nvSpPr>
              <p:cNvPr id="3" name="Content Placeholder 2">
                <a:extLst>
                  <a:ext uri="{FF2B5EF4-FFF2-40B4-BE49-F238E27FC236}">
                    <a16:creationId xmlns:a16="http://schemas.microsoft.com/office/drawing/2014/main" id="{B2C5651C-48A0-476E-A5C8-9EFDA565E10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3"/>
                <a:stretch>
                  <a:fillRect l="-2471" t="-1937" r="-3765"/>
                </a:stretch>
              </a:blipFill>
            </p:spPr>
            <p:txBody>
              <a:bodyPr/>
              <a:lstStyle/>
              <a:p>
                <a:r>
                  <a:rPr lang="en-SG">
                    <a:noFill/>
                  </a:rPr>
                  <a:t> </a:t>
                </a:r>
              </a:p>
            </p:txBody>
          </p:sp>
        </mc:Fallback>
      </mc:AlternateContent>
      <p:sp>
        <p:nvSpPr>
          <p:cNvPr id="7" name="TextBox 6">
            <a:extLst>
              <a:ext uri="{FF2B5EF4-FFF2-40B4-BE49-F238E27FC236}">
                <a16:creationId xmlns:a16="http://schemas.microsoft.com/office/drawing/2014/main" id="{9DC2C7F2-BC03-4E1C-B628-73F0A562A8C9}"/>
              </a:ext>
            </a:extLst>
          </p:cNvPr>
          <p:cNvSpPr txBox="1"/>
          <p:nvPr/>
        </p:nvSpPr>
        <p:spPr>
          <a:xfrm>
            <a:off x="7049575" y="6103789"/>
            <a:ext cx="4149969" cy="523220"/>
          </a:xfrm>
          <a:prstGeom prst="rect">
            <a:avLst/>
          </a:prstGeom>
          <a:noFill/>
        </p:spPr>
        <p:txBody>
          <a:bodyPr wrap="square" rtlCol="0">
            <a:spAutoFit/>
          </a:bodyPr>
          <a:lstStyle/>
          <a:p>
            <a:pPr algn="ctr"/>
            <a:r>
              <a:rPr lang="en-US" sz="2800" dirty="0"/>
              <a:t>(Taken from notebook 2.)</a:t>
            </a:r>
            <a:endParaRPr lang="en-GB"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AFC285C-29D8-4670-9B1F-7B3B279FFF48}"/>
                  </a:ext>
                </a:extLst>
              </p:cNvPr>
              <p:cNvSpPr txBox="1"/>
              <p:nvPr/>
            </p:nvSpPr>
            <p:spPr>
              <a:xfrm>
                <a:off x="6225850" y="4966635"/>
                <a:ext cx="5797421" cy="954107"/>
              </a:xfrm>
              <a:prstGeom prst="rect">
                <a:avLst/>
              </a:prstGeom>
              <a:noFill/>
            </p:spPr>
            <p:txBody>
              <a:bodyPr wrap="square" rtlCol="0">
                <a:spAutoFit/>
              </a:bodyPr>
              <a:lstStyle/>
              <a:p>
                <a:pPr algn="ctr"/>
                <a:r>
                  <a:rPr lang="en-US" sz="2800" b="1" dirty="0">
                    <a:solidFill>
                      <a:schemeClr val="accent2"/>
                    </a:solidFill>
                  </a:rPr>
                  <a:t>Line 5 easily implements</a:t>
                </a:r>
                <a:br>
                  <a:rPr lang="en-US" sz="2800" b="1" dirty="0">
                    <a:solidFill>
                      <a:schemeClr val="accent2"/>
                    </a:solidFill>
                  </a:rPr>
                </a:br>
                <a14:m>
                  <m:oMathPara xmlns:m="http://schemas.openxmlformats.org/officeDocument/2006/math">
                    <m:oMathParaPr>
                      <m:jc m:val="centerGroup"/>
                    </m:oMathParaPr>
                    <m:oMath xmlns:m="http://schemas.openxmlformats.org/officeDocument/2006/math">
                      <m:acc>
                        <m:accPr>
                          <m:chr m:val="̃"/>
                          <m:ctrlPr>
                            <a:rPr lang="en-US" sz="2800" b="1" i="1" smtClean="0">
                              <a:solidFill>
                                <a:schemeClr val="accent2"/>
                              </a:solidFill>
                              <a:latin typeface="Cambria Math" panose="02040503050406030204" pitchFamily="18" charset="0"/>
                            </a:rPr>
                          </m:ctrlPr>
                        </m:accPr>
                        <m:e>
                          <m:r>
                            <a:rPr lang="en-US" sz="2800" b="1" i="1">
                              <a:solidFill>
                                <a:schemeClr val="accent2"/>
                              </a:solidFill>
                              <a:latin typeface="Cambria Math" panose="02040503050406030204" pitchFamily="18" charset="0"/>
                            </a:rPr>
                            <m:t>𝒙</m:t>
                          </m:r>
                        </m:e>
                      </m:acc>
                      <m:r>
                        <a:rPr lang="en-US" sz="2800" b="1" i="1">
                          <a:solidFill>
                            <a:schemeClr val="accent2"/>
                          </a:solidFill>
                          <a:latin typeface="Cambria Math" panose="02040503050406030204" pitchFamily="18" charset="0"/>
                        </a:rPr>
                        <m:t>←</m:t>
                      </m:r>
                      <m:r>
                        <a:rPr lang="en-US" sz="2800" b="1" i="1">
                          <a:solidFill>
                            <a:schemeClr val="accent2"/>
                          </a:solidFill>
                          <a:latin typeface="Cambria Math" panose="02040503050406030204" pitchFamily="18" charset="0"/>
                        </a:rPr>
                        <m:t>𝒙</m:t>
                      </m:r>
                      <m:r>
                        <a:rPr lang="en-US" sz="2800" b="1" i="1" smtClean="0">
                          <a:solidFill>
                            <a:schemeClr val="accent2"/>
                          </a:solidFill>
                          <a:latin typeface="Cambria Math" panose="02040503050406030204" pitchFamily="18" charset="0"/>
                        </a:rPr>
                        <m:t>+</m:t>
                      </m:r>
                      <m:r>
                        <a:rPr lang="en-US" sz="2800" b="1" i="1" smtClean="0">
                          <a:solidFill>
                            <a:schemeClr val="accent2"/>
                          </a:solidFill>
                          <a:latin typeface="Cambria Math" panose="02040503050406030204" pitchFamily="18" charset="0"/>
                        </a:rPr>
                        <m:t>𝝐</m:t>
                      </m:r>
                      <m:sSub>
                        <m:sSubPr>
                          <m:ctrlPr>
                            <a:rPr lang="en-US" sz="2800" b="1" i="1">
                              <a:solidFill>
                                <a:schemeClr val="accent2"/>
                              </a:solidFill>
                              <a:latin typeface="Cambria Math" panose="02040503050406030204" pitchFamily="18" charset="0"/>
                            </a:rPr>
                          </m:ctrlPr>
                        </m:sSubPr>
                        <m:e>
                          <m:r>
                            <a:rPr lang="en-US" sz="2800" b="1" i="1">
                              <a:solidFill>
                                <a:schemeClr val="accent2"/>
                              </a:solidFill>
                              <a:latin typeface="Cambria Math" panose="02040503050406030204" pitchFamily="18" charset="0"/>
                            </a:rPr>
                            <m:t>𝜵</m:t>
                          </m:r>
                        </m:e>
                        <m:sub>
                          <m:r>
                            <a:rPr lang="en-US" sz="2800" b="1" i="1">
                              <a:solidFill>
                                <a:schemeClr val="accent2"/>
                              </a:solidFill>
                              <a:latin typeface="Cambria Math" panose="02040503050406030204" pitchFamily="18" charset="0"/>
                            </a:rPr>
                            <m:t>𝒙</m:t>
                          </m:r>
                        </m:sub>
                      </m:sSub>
                      <m:r>
                        <a:rPr lang="en-US" sz="2800" b="1" i="1" dirty="0">
                          <a:solidFill>
                            <a:schemeClr val="accent2"/>
                          </a:solidFill>
                          <a:latin typeface="Cambria Math" panose="02040503050406030204" pitchFamily="18" charset="0"/>
                        </a:rPr>
                        <m:t>𝑳</m:t>
                      </m:r>
                      <m:r>
                        <a:rPr lang="en-US" sz="2800" b="1" i="1" dirty="0">
                          <a:solidFill>
                            <a:schemeClr val="accent2"/>
                          </a:solidFill>
                          <a:latin typeface="Cambria Math" panose="02040503050406030204" pitchFamily="18" charset="0"/>
                        </a:rPr>
                        <m:t>(</m:t>
                      </m:r>
                      <m:r>
                        <a:rPr lang="en-US" sz="2800" b="1" i="1" dirty="0">
                          <a:solidFill>
                            <a:schemeClr val="accent2"/>
                          </a:solidFill>
                          <a:latin typeface="Cambria Math" panose="02040503050406030204" pitchFamily="18" charset="0"/>
                        </a:rPr>
                        <m:t>𝒙</m:t>
                      </m:r>
                      <m:r>
                        <a:rPr lang="en-US" sz="2800" b="1" i="1" dirty="0">
                          <a:solidFill>
                            <a:schemeClr val="accent2"/>
                          </a:solidFill>
                          <a:latin typeface="Cambria Math" panose="02040503050406030204" pitchFamily="18" charset="0"/>
                        </a:rPr>
                        <m:t>, </m:t>
                      </m:r>
                      <m:r>
                        <a:rPr lang="en-US" sz="2800" b="1" i="1" dirty="0">
                          <a:solidFill>
                            <a:schemeClr val="accent2"/>
                          </a:solidFill>
                          <a:latin typeface="Cambria Math" panose="02040503050406030204" pitchFamily="18" charset="0"/>
                        </a:rPr>
                        <m:t>𝜽</m:t>
                      </m:r>
                      <m:r>
                        <a:rPr lang="en-US" sz="2800" b="1" i="1" dirty="0">
                          <a:solidFill>
                            <a:schemeClr val="accent2"/>
                          </a:solidFill>
                          <a:latin typeface="Cambria Math" panose="02040503050406030204" pitchFamily="18" charset="0"/>
                        </a:rPr>
                        <m:t>, </m:t>
                      </m:r>
                      <m:r>
                        <a:rPr lang="en-US" sz="2800" b="1" i="1" dirty="0" smtClean="0">
                          <a:solidFill>
                            <a:schemeClr val="accent2"/>
                          </a:solidFill>
                          <a:latin typeface="Cambria Math" panose="02040503050406030204" pitchFamily="18" charset="0"/>
                        </a:rPr>
                        <m:t>𝒄</m:t>
                      </m:r>
                      <m:r>
                        <a:rPr lang="en-US" sz="2800" b="1" i="1" dirty="0">
                          <a:solidFill>
                            <a:schemeClr val="accent2"/>
                          </a:solidFill>
                          <a:latin typeface="Cambria Math" panose="02040503050406030204" pitchFamily="18" charset="0"/>
                        </a:rPr>
                        <m:t>)</m:t>
                      </m:r>
                    </m:oMath>
                  </m:oMathPara>
                </a14:m>
                <a:endParaRPr lang="en-GB" sz="2800" b="1" dirty="0">
                  <a:solidFill>
                    <a:schemeClr val="accent2"/>
                  </a:solidFill>
                </a:endParaRPr>
              </a:p>
            </p:txBody>
          </p:sp>
        </mc:Choice>
        <mc:Fallback xmlns="">
          <p:sp>
            <p:nvSpPr>
              <p:cNvPr id="4" name="TextBox 3">
                <a:extLst>
                  <a:ext uri="{FF2B5EF4-FFF2-40B4-BE49-F238E27FC236}">
                    <a16:creationId xmlns:a16="http://schemas.microsoft.com/office/drawing/2014/main" id="{0AFC285C-29D8-4670-9B1F-7B3B279FFF48}"/>
                  </a:ext>
                </a:extLst>
              </p:cNvPr>
              <p:cNvSpPr txBox="1">
                <a:spLocks noRot="1" noChangeAspect="1" noMove="1" noResize="1" noEditPoints="1" noAdjustHandles="1" noChangeArrowheads="1" noChangeShapeType="1" noTextEdit="1"/>
              </p:cNvSpPr>
              <p:nvPr/>
            </p:nvSpPr>
            <p:spPr>
              <a:xfrm>
                <a:off x="6225850" y="4966635"/>
                <a:ext cx="5797421" cy="954107"/>
              </a:xfrm>
              <a:prstGeom prst="rect">
                <a:avLst/>
              </a:prstGeom>
              <a:blipFill>
                <a:blip r:embed="rId4"/>
                <a:stretch>
                  <a:fillRect t="-6410"/>
                </a:stretch>
              </a:blipFill>
            </p:spPr>
            <p:txBody>
              <a:bodyPr/>
              <a:lstStyle/>
              <a:p>
                <a:r>
                  <a:rPr lang="en-GB">
                    <a:noFill/>
                  </a:rPr>
                  <a:t> </a:t>
                </a:r>
              </a:p>
            </p:txBody>
          </p:sp>
        </mc:Fallback>
      </mc:AlternateContent>
      <p:sp>
        <p:nvSpPr>
          <p:cNvPr id="8" name="Rectangle 7">
            <a:extLst>
              <a:ext uri="{FF2B5EF4-FFF2-40B4-BE49-F238E27FC236}">
                <a16:creationId xmlns:a16="http://schemas.microsoft.com/office/drawing/2014/main" id="{2C6C8C91-8598-5FAC-4B23-A4830625129E}"/>
              </a:ext>
            </a:extLst>
          </p:cNvPr>
          <p:cNvSpPr/>
          <p:nvPr/>
        </p:nvSpPr>
        <p:spPr>
          <a:xfrm>
            <a:off x="6263332" y="2747314"/>
            <a:ext cx="5759939" cy="277239"/>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16182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7BA6-F9DA-4ACB-829C-D90E701C9976}"/>
              </a:ext>
            </a:extLst>
          </p:cNvPr>
          <p:cNvSpPr>
            <a:spLocks noGrp="1"/>
          </p:cNvSpPr>
          <p:nvPr>
            <p:ph type="title"/>
          </p:nvPr>
        </p:nvSpPr>
        <p:spPr/>
        <p:txBody>
          <a:bodyPr/>
          <a:lstStyle/>
          <a:p>
            <a:r>
              <a:rPr lang="en-US" dirty="0"/>
              <a:t>Untargeted gradient vs. epsilon noising</a:t>
            </a:r>
            <a:endParaRPr lang="en-GB" dirty="0"/>
          </a:p>
        </p:txBody>
      </p:sp>
      <p:sp>
        <p:nvSpPr>
          <p:cNvPr id="5" name="Content Placeholder 4">
            <a:extLst>
              <a:ext uri="{FF2B5EF4-FFF2-40B4-BE49-F238E27FC236}">
                <a16:creationId xmlns:a16="http://schemas.microsoft.com/office/drawing/2014/main" id="{4EB5C5FB-6127-4039-80F6-09425547F161}"/>
              </a:ext>
            </a:extLst>
          </p:cNvPr>
          <p:cNvSpPr>
            <a:spLocks noGrp="1"/>
          </p:cNvSpPr>
          <p:nvPr>
            <p:ph sz="half" idx="1"/>
          </p:nvPr>
        </p:nvSpPr>
        <p:spPr/>
        <p:txBody>
          <a:bodyPr/>
          <a:lstStyle/>
          <a:p>
            <a:r>
              <a:rPr lang="en-US" dirty="0"/>
              <a:t>Epsilon Noising Method</a:t>
            </a:r>
            <a:endParaRPr lang="en-GB" dirty="0"/>
          </a:p>
        </p:txBody>
      </p:sp>
      <p:pic>
        <p:nvPicPr>
          <p:cNvPr id="10" name="Picture 9">
            <a:extLst>
              <a:ext uri="{FF2B5EF4-FFF2-40B4-BE49-F238E27FC236}">
                <a16:creationId xmlns:a16="http://schemas.microsoft.com/office/drawing/2014/main" id="{E483C5F0-8B35-432F-95D0-6DBC3C05262A}"/>
              </a:ext>
            </a:extLst>
          </p:cNvPr>
          <p:cNvPicPr>
            <a:picLocks noChangeAspect="1"/>
          </p:cNvPicPr>
          <p:nvPr/>
        </p:nvPicPr>
        <p:blipFill rotWithShape="1">
          <a:blip r:embed="rId2"/>
          <a:srcRect l="9295" t="32410" r="69744" b="19795"/>
          <a:stretch/>
        </p:blipFill>
        <p:spPr>
          <a:xfrm>
            <a:off x="338023" y="2605837"/>
            <a:ext cx="5315008" cy="3787147"/>
          </a:xfrm>
          <a:prstGeom prst="rect">
            <a:avLst/>
          </a:prstGeom>
        </p:spPr>
      </p:pic>
      <p:sp>
        <p:nvSpPr>
          <p:cNvPr id="6" name="Content Placeholder 5">
            <a:extLst>
              <a:ext uri="{FF2B5EF4-FFF2-40B4-BE49-F238E27FC236}">
                <a16:creationId xmlns:a16="http://schemas.microsoft.com/office/drawing/2014/main" id="{2651DC05-5FF9-47EA-A80D-81F873A9C407}"/>
              </a:ext>
            </a:extLst>
          </p:cNvPr>
          <p:cNvSpPr>
            <a:spLocks noGrp="1"/>
          </p:cNvSpPr>
          <p:nvPr>
            <p:ph sz="half" idx="2"/>
          </p:nvPr>
        </p:nvSpPr>
        <p:spPr/>
        <p:txBody>
          <a:bodyPr/>
          <a:lstStyle/>
          <a:p>
            <a:r>
              <a:rPr lang="en-US" dirty="0"/>
              <a:t>Untargeted Gradient Method</a:t>
            </a:r>
            <a:endParaRPr lang="en-GB" dirty="0"/>
          </a:p>
        </p:txBody>
      </p:sp>
      <p:pic>
        <p:nvPicPr>
          <p:cNvPr id="9" name="Picture 8">
            <a:extLst>
              <a:ext uri="{FF2B5EF4-FFF2-40B4-BE49-F238E27FC236}">
                <a16:creationId xmlns:a16="http://schemas.microsoft.com/office/drawing/2014/main" id="{1AFFB1E4-D058-4356-8AA0-C2B5C0BD33B0}"/>
              </a:ext>
            </a:extLst>
          </p:cNvPr>
          <p:cNvPicPr>
            <a:picLocks noChangeAspect="1"/>
          </p:cNvPicPr>
          <p:nvPr/>
        </p:nvPicPr>
        <p:blipFill rotWithShape="1">
          <a:blip r:embed="rId3"/>
          <a:srcRect l="9039" t="40206" r="69744" b="11384"/>
          <a:stretch/>
        </p:blipFill>
        <p:spPr>
          <a:xfrm>
            <a:off x="6172200" y="2567352"/>
            <a:ext cx="5365610" cy="3825632"/>
          </a:xfrm>
          <a:prstGeom prst="rect">
            <a:avLst/>
          </a:prstGeom>
        </p:spPr>
      </p:pic>
    </p:spTree>
    <p:extLst>
      <p:ext uri="{BB962C8B-B14F-4D97-AF65-F5344CB8AC3E}">
        <p14:creationId xmlns:p14="http://schemas.microsoft.com/office/powerpoint/2010/main" val="790066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7BA6-F9DA-4ACB-829C-D90E701C9976}"/>
              </a:ext>
            </a:extLst>
          </p:cNvPr>
          <p:cNvSpPr>
            <a:spLocks noGrp="1"/>
          </p:cNvSpPr>
          <p:nvPr>
            <p:ph type="title"/>
          </p:nvPr>
        </p:nvSpPr>
        <p:spPr/>
        <p:txBody>
          <a:bodyPr/>
          <a:lstStyle/>
          <a:p>
            <a:r>
              <a:rPr lang="en-US" dirty="0"/>
              <a:t>Untargeted gradient vs. epsilon noising</a:t>
            </a:r>
            <a:endParaRPr lang="en-GB" dirty="0"/>
          </a:p>
        </p:txBody>
      </p:sp>
      <p:sp>
        <p:nvSpPr>
          <p:cNvPr id="5" name="Content Placeholder 4">
            <a:extLst>
              <a:ext uri="{FF2B5EF4-FFF2-40B4-BE49-F238E27FC236}">
                <a16:creationId xmlns:a16="http://schemas.microsoft.com/office/drawing/2014/main" id="{4EB5C5FB-6127-4039-80F6-09425547F161}"/>
              </a:ext>
            </a:extLst>
          </p:cNvPr>
          <p:cNvSpPr>
            <a:spLocks noGrp="1"/>
          </p:cNvSpPr>
          <p:nvPr>
            <p:ph sz="half" idx="1"/>
          </p:nvPr>
        </p:nvSpPr>
        <p:spPr/>
        <p:txBody>
          <a:bodyPr/>
          <a:lstStyle/>
          <a:p>
            <a:r>
              <a:rPr lang="en-US" dirty="0"/>
              <a:t>Epsilon Noising Method</a:t>
            </a:r>
            <a:endParaRPr lang="en-GB" dirty="0"/>
          </a:p>
        </p:txBody>
      </p:sp>
      <p:sp>
        <p:nvSpPr>
          <p:cNvPr id="6" name="Content Placeholder 5">
            <a:extLst>
              <a:ext uri="{FF2B5EF4-FFF2-40B4-BE49-F238E27FC236}">
                <a16:creationId xmlns:a16="http://schemas.microsoft.com/office/drawing/2014/main" id="{2651DC05-5FF9-47EA-A80D-81F873A9C407}"/>
              </a:ext>
            </a:extLst>
          </p:cNvPr>
          <p:cNvSpPr>
            <a:spLocks noGrp="1"/>
          </p:cNvSpPr>
          <p:nvPr>
            <p:ph sz="half" idx="2"/>
          </p:nvPr>
        </p:nvSpPr>
        <p:spPr/>
        <p:txBody>
          <a:bodyPr/>
          <a:lstStyle/>
          <a:p>
            <a:r>
              <a:rPr lang="en-US" dirty="0"/>
              <a:t>Untargeted Gradient Method</a:t>
            </a:r>
            <a:endParaRPr lang="en-GB" dirty="0"/>
          </a:p>
        </p:txBody>
      </p:sp>
      <p:pic>
        <p:nvPicPr>
          <p:cNvPr id="11" name="Picture 10">
            <a:extLst>
              <a:ext uri="{FF2B5EF4-FFF2-40B4-BE49-F238E27FC236}">
                <a16:creationId xmlns:a16="http://schemas.microsoft.com/office/drawing/2014/main" id="{11F5FD15-5760-4AF2-8573-5117E6CC9939}"/>
              </a:ext>
            </a:extLst>
          </p:cNvPr>
          <p:cNvPicPr>
            <a:picLocks noChangeAspect="1"/>
          </p:cNvPicPr>
          <p:nvPr/>
        </p:nvPicPr>
        <p:blipFill rotWithShape="1">
          <a:blip r:embed="rId2"/>
          <a:srcRect l="9295" t="32410" r="69744" b="19795"/>
          <a:stretch/>
        </p:blipFill>
        <p:spPr>
          <a:xfrm>
            <a:off x="338023" y="2605837"/>
            <a:ext cx="5315008" cy="3787147"/>
          </a:xfrm>
          <a:prstGeom prst="rect">
            <a:avLst/>
          </a:prstGeom>
        </p:spPr>
      </p:pic>
      <p:pic>
        <p:nvPicPr>
          <p:cNvPr id="9" name="Picture 8">
            <a:extLst>
              <a:ext uri="{FF2B5EF4-FFF2-40B4-BE49-F238E27FC236}">
                <a16:creationId xmlns:a16="http://schemas.microsoft.com/office/drawing/2014/main" id="{1AFFB1E4-D058-4356-8AA0-C2B5C0BD33B0}"/>
              </a:ext>
            </a:extLst>
          </p:cNvPr>
          <p:cNvPicPr>
            <a:picLocks noChangeAspect="1"/>
          </p:cNvPicPr>
          <p:nvPr/>
        </p:nvPicPr>
        <p:blipFill rotWithShape="1">
          <a:blip r:embed="rId3"/>
          <a:srcRect l="9039" t="40206" r="69744" b="11384"/>
          <a:stretch/>
        </p:blipFill>
        <p:spPr>
          <a:xfrm>
            <a:off x="6172200" y="2567352"/>
            <a:ext cx="5365610" cy="3825632"/>
          </a:xfrm>
          <a:prstGeom prst="rect">
            <a:avLst/>
          </a:prstGeom>
        </p:spPr>
      </p:pic>
      <p:pic>
        <p:nvPicPr>
          <p:cNvPr id="12" name="Picture 11">
            <a:extLst>
              <a:ext uri="{FF2B5EF4-FFF2-40B4-BE49-F238E27FC236}">
                <a16:creationId xmlns:a16="http://schemas.microsoft.com/office/drawing/2014/main" id="{C5247A2B-B670-41CC-9A9A-03AD5AF30CBD}"/>
              </a:ext>
            </a:extLst>
          </p:cNvPr>
          <p:cNvPicPr>
            <a:picLocks noChangeAspect="1"/>
          </p:cNvPicPr>
          <p:nvPr/>
        </p:nvPicPr>
        <p:blipFill rotWithShape="1">
          <a:blip r:embed="rId4"/>
          <a:srcRect l="10320" t="23589" r="69295" b="4410"/>
          <a:stretch/>
        </p:blipFill>
        <p:spPr>
          <a:xfrm>
            <a:off x="2062597" y="2304499"/>
            <a:ext cx="3942236" cy="4351338"/>
          </a:xfrm>
          <a:prstGeom prst="rect">
            <a:avLst/>
          </a:prstGeom>
        </p:spPr>
      </p:pic>
      <p:cxnSp>
        <p:nvCxnSpPr>
          <p:cNvPr id="10" name="Straight Connector 9">
            <a:extLst>
              <a:ext uri="{FF2B5EF4-FFF2-40B4-BE49-F238E27FC236}">
                <a16:creationId xmlns:a16="http://schemas.microsoft.com/office/drawing/2014/main" id="{69C45126-E173-4CCB-8723-1B36A24E4CF6}"/>
              </a:ext>
            </a:extLst>
          </p:cNvPr>
          <p:cNvCxnSpPr>
            <a:cxnSpLocks/>
          </p:cNvCxnSpPr>
          <p:nvPr/>
        </p:nvCxnSpPr>
        <p:spPr>
          <a:xfrm flipH="1">
            <a:off x="2047631" y="4472352"/>
            <a:ext cx="3972169"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6432104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7BA6-F9DA-4ACB-829C-D90E701C9976}"/>
              </a:ext>
            </a:extLst>
          </p:cNvPr>
          <p:cNvSpPr>
            <a:spLocks noGrp="1"/>
          </p:cNvSpPr>
          <p:nvPr>
            <p:ph type="title"/>
          </p:nvPr>
        </p:nvSpPr>
        <p:spPr/>
        <p:txBody>
          <a:bodyPr/>
          <a:lstStyle/>
          <a:p>
            <a:r>
              <a:rPr lang="en-US" dirty="0"/>
              <a:t>Untargeted gradient vs. epsilon noising</a:t>
            </a:r>
            <a:endParaRPr lang="en-GB" dirty="0"/>
          </a:p>
        </p:txBody>
      </p:sp>
      <p:pic>
        <p:nvPicPr>
          <p:cNvPr id="11" name="Picture 10">
            <a:extLst>
              <a:ext uri="{FF2B5EF4-FFF2-40B4-BE49-F238E27FC236}">
                <a16:creationId xmlns:a16="http://schemas.microsoft.com/office/drawing/2014/main" id="{B6250FD6-BB8F-405B-BC42-62935F968CF2}"/>
              </a:ext>
            </a:extLst>
          </p:cNvPr>
          <p:cNvPicPr>
            <a:picLocks noChangeAspect="1"/>
          </p:cNvPicPr>
          <p:nvPr/>
        </p:nvPicPr>
        <p:blipFill rotWithShape="1">
          <a:blip r:embed="rId2"/>
          <a:srcRect l="9295" t="32410" r="69744" b="19795"/>
          <a:stretch/>
        </p:blipFill>
        <p:spPr>
          <a:xfrm>
            <a:off x="338023" y="2605837"/>
            <a:ext cx="5315008" cy="3787147"/>
          </a:xfrm>
          <a:prstGeom prst="rect">
            <a:avLst/>
          </a:prstGeom>
        </p:spPr>
      </p:pic>
      <p:sp>
        <p:nvSpPr>
          <p:cNvPr id="5" name="Content Placeholder 4">
            <a:extLst>
              <a:ext uri="{FF2B5EF4-FFF2-40B4-BE49-F238E27FC236}">
                <a16:creationId xmlns:a16="http://schemas.microsoft.com/office/drawing/2014/main" id="{4EB5C5FB-6127-4039-80F6-09425547F161}"/>
              </a:ext>
            </a:extLst>
          </p:cNvPr>
          <p:cNvSpPr>
            <a:spLocks noGrp="1"/>
          </p:cNvSpPr>
          <p:nvPr>
            <p:ph sz="half" idx="1"/>
          </p:nvPr>
        </p:nvSpPr>
        <p:spPr/>
        <p:txBody>
          <a:bodyPr/>
          <a:lstStyle/>
          <a:p>
            <a:r>
              <a:rPr lang="en-US" dirty="0"/>
              <a:t>Epsilon Noising Method</a:t>
            </a:r>
            <a:endParaRPr lang="en-GB" dirty="0"/>
          </a:p>
        </p:txBody>
      </p:sp>
      <p:sp>
        <p:nvSpPr>
          <p:cNvPr id="6" name="Content Placeholder 5">
            <a:extLst>
              <a:ext uri="{FF2B5EF4-FFF2-40B4-BE49-F238E27FC236}">
                <a16:creationId xmlns:a16="http://schemas.microsoft.com/office/drawing/2014/main" id="{2651DC05-5FF9-47EA-A80D-81F873A9C407}"/>
              </a:ext>
            </a:extLst>
          </p:cNvPr>
          <p:cNvSpPr>
            <a:spLocks noGrp="1"/>
          </p:cNvSpPr>
          <p:nvPr>
            <p:ph sz="half" idx="2"/>
          </p:nvPr>
        </p:nvSpPr>
        <p:spPr/>
        <p:txBody>
          <a:bodyPr/>
          <a:lstStyle/>
          <a:p>
            <a:r>
              <a:rPr lang="en-US" dirty="0"/>
              <a:t>Untargeted Gradient Method</a:t>
            </a:r>
            <a:endParaRPr lang="en-GB" dirty="0"/>
          </a:p>
        </p:txBody>
      </p:sp>
      <p:pic>
        <p:nvPicPr>
          <p:cNvPr id="9" name="Picture 8">
            <a:extLst>
              <a:ext uri="{FF2B5EF4-FFF2-40B4-BE49-F238E27FC236}">
                <a16:creationId xmlns:a16="http://schemas.microsoft.com/office/drawing/2014/main" id="{1AFFB1E4-D058-4356-8AA0-C2B5C0BD33B0}"/>
              </a:ext>
            </a:extLst>
          </p:cNvPr>
          <p:cNvPicPr>
            <a:picLocks noChangeAspect="1"/>
          </p:cNvPicPr>
          <p:nvPr/>
        </p:nvPicPr>
        <p:blipFill rotWithShape="1">
          <a:blip r:embed="rId3"/>
          <a:srcRect l="9039" t="40206" r="69744" b="11384"/>
          <a:stretch/>
        </p:blipFill>
        <p:spPr>
          <a:xfrm>
            <a:off x="6172200" y="2567352"/>
            <a:ext cx="5365610" cy="3825632"/>
          </a:xfrm>
          <a:prstGeom prst="rect">
            <a:avLst/>
          </a:prstGeom>
        </p:spPr>
      </p:pic>
      <p:cxnSp>
        <p:nvCxnSpPr>
          <p:cNvPr id="10" name="Straight Connector 9">
            <a:extLst>
              <a:ext uri="{FF2B5EF4-FFF2-40B4-BE49-F238E27FC236}">
                <a16:creationId xmlns:a16="http://schemas.microsoft.com/office/drawing/2014/main" id="{8EAA19EA-D1AF-4414-8AF4-4AE338FCC527}"/>
              </a:ext>
            </a:extLst>
          </p:cNvPr>
          <p:cNvCxnSpPr>
            <a:cxnSpLocks/>
          </p:cNvCxnSpPr>
          <p:nvPr/>
        </p:nvCxnSpPr>
        <p:spPr>
          <a:xfrm>
            <a:off x="1164492" y="2680677"/>
            <a:ext cx="0" cy="3384061"/>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3" name="Straight Connector 12">
            <a:extLst>
              <a:ext uri="{FF2B5EF4-FFF2-40B4-BE49-F238E27FC236}">
                <a16:creationId xmlns:a16="http://schemas.microsoft.com/office/drawing/2014/main" id="{89B97714-C385-4158-A229-C3FB2385A66A}"/>
              </a:ext>
            </a:extLst>
          </p:cNvPr>
          <p:cNvCxnSpPr>
            <a:cxnSpLocks/>
          </p:cNvCxnSpPr>
          <p:nvPr/>
        </p:nvCxnSpPr>
        <p:spPr>
          <a:xfrm flipH="1">
            <a:off x="266700" y="3024554"/>
            <a:ext cx="897792"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909962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7BA6-F9DA-4ACB-829C-D90E701C9976}"/>
              </a:ext>
            </a:extLst>
          </p:cNvPr>
          <p:cNvSpPr>
            <a:spLocks noGrp="1"/>
          </p:cNvSpPr>
          <p:nvPr>
            <p:ph type="title"/>
          </p:nvPr>
        </p:nvSpPr>
        <p:spPr/>
        <p:txBody>
          <a:bodyPr/>
          <a:lstStyle/>
          <a:p>
            <a:r>
              <a:rPr lang="en-US" dirty="0"/>
              <a:t>Untargeted gradient vs. epsilon noising</a:t>
            </a:r>
            <a:endParaRPr lang="en-GB" dirty="0"/>
          </a:p>
        </p:txBody>
      </p:sp>
      <p:sp>
        <p:nvSpPr>
          <p:cNvPr id="5" name="Content Placeholder 4">
            <a:extLst>
              <a:ext uri="{FF2B5EF4-FFF2-40B4-BE49-F238E27FC236}">
                <a16:creationId xmlns:a16="http://schemas.microsoft.com/office/drawing/2014/main" id="{4EB5C5FB-6127-4039-80F6-09425547F161}"/>
              </a:ext>
            </a:extLst>
          </p:cNvPr>
          <p:cNvSpPr>
            <a:spLocks noGrp="1"/>
          </p:cNvSpPr>
          <p:nvPr>
            <p:ph sz="half" idx="1"/>
          </p:nvPr>
        </p:nvSpPr>
        <p:spPr/>
        <p:txBody>
          <a:bodyPr/>
          <a:lstStyle/>
          <a:p>
            <a:r>
              <a:rPr lang="en-US" dirty="0"/>
              <a:t>Epsilon Noising Method</a:t>
            </a:r>
            <a:endParaRPr lang="en-GB" dirty="0"/>
          </a:p>
        </p:txBody>
      </p:sp>
      <p:sp>
        <p:nvSpPr>
          <p:cNvPr id="6" name="Content Placeholder 5">
            <a:extLst>
              <a:ext uri="{FF2B5EF4-FFF2-40B4-BE49-F238E27FC236}">
                <a16:creationId xmlns:a16="http://schemas.microsoft.com/office/drawing/2014/main" id="{2651DC05-5FF9-47EA-A80D-81F873A9C407}"/>
              </a:ext>
            </a:extLst>
          </p:cNvPr>
          <p:cNvSpPr>
            <a:spLocks noGrp="1"/>
          </p:cNvSpPr>
          <p:nvPr>
            <p:ph sz="half" idx="2"/>
          </p:nvPr>
        </p:nvSpPr>
        <p:spPr/>
        <p:txBody>
          <a:bodyPr/>
          <a:lstStyle/>
          <a:p>
            <a:r>
              <a:rPr lang="en-US" dirty="0"/>
              <a:t>Untargeted Gradient Method</a:t>
            </a:r>
            <a:endParaRPr lang="en-GB" dirty="0"/>
          </a:p>
        </p:txBody>
      </p:sp>
      <p:pic>
        <p:nvPicPr>
          <p:cNvPr id="9" name="Picture 8">
            <a:extLst>
              <a:ext uri="{FF2B5EF4-FFF2-40B4-BE49-F238E27FC236}">
                <a16:creationId xmlns:a16="http://schemas.microsoft.com/office/drawing/2014/main" id="{1AFFB1E4-D058-4356-8AA0-C2B5C0BD33B0}"/>
              </a:ext>
            </a:extLst>
          </p:cNvPr>
          <p:cNvPicPr>
            <a:picLocks noChangeAspect="1"/>
          </p:cNvPicPr>
          <p:nvPr/>
        </p:nvPicPr>
        <p:blipFill rotWithShape="1">
          <a:blip r:embed="rId2"/>
          <a:srcRect l="9039" t="40206" r="69744" b="11384"/>
          <a:stretch/>
        </p:blipFill>
        <p:spPr>
          <a:xfrm>
            <a:off x="6172200" y="2567352"/>
            <a:ext cx="5365610" cy="3825632"/>
          </a:xfrm>
          <a:prstGeom prst="rect">
            <a:avLst/>
          </a:prstGeom>
        </p:spPr>
      </p:pic>
      <p:pic>
        <p:nvPicPr>
          <p:cNvPr id="11" name="Picture 10">
            <a:extLst>
              <a:ext uri="{FF2B5EF4-FFF2-40B4-BE49-F238E27FC236}">
                <a16:creationId xmlns:a16="http://schemas.microsoft.com/office/drawing/2014/main" id="{382EE40D-B638-4E80-B65F-02734E4C808A}"/>
              </a:ext>
            </a:extLst>
          </p:cNvPr>
          <p:cNvPicPr>
            <a:picLocks noChangeAspect="1"/>
          </p:cNvPicPr>
          <p:nvPr/>
        </p:nvPicPr>
        <p:blipFill rotWithShape="1">
          <a:blip r:embed="rId3"/>
          <a:srcRect l="9295" t="32410" r="69744" b="19795"/>
          <a:stretch/>
        </p:blipFill>
        <p:spPr>
          <a:xfrm>
            <a:off x="338023" y="2605837"/>
            <a:ext cx="5315008" cy="3787147"/>
          </a:xfrm>
          <a:prstGeom prst="rect">
            <a:avLst/>
          </a:prstGeom>
        </p:spPr>
      </p:pic>
      <p:pic>
        <p:nvPicPr>
          <p:cNvPr id="16" name="Picture 15">
            <a:extLst>
              <a:ext uri="{FF2B5EF4-FFF2-40B4-BE49-F238E27FC236}">
                <a16:creationId xmlns:a16="http://schemas.microsoft.com/office/drawing/2014/main" id="{BBA735D5-E52E-4E05-BE02-66A74A34396B}"/>
              </a:ext>
            </a:extLst>
          </p:cNvPr>
          <p:cNvPicPr>
            <a:picLocks noChangeAspect="1"/>
          </p:cNvPicPr>
          <p:nvPr/>
        </p:nvPicPr>
        <p:blipFill rotWithShape="1">
          <a:blip r:embed="rId4"/>
          <a:srcRect l="9295" t="17641" r="69039" b="7282"/>
          <a:stretch/>
        </p:blipFill>
        <p:spPr>
          <a:xfrm>
            <a:off x="7667420" y="2274276"/>
            <a:ext cx="4219780" cy="4569355"/>
          </a:xfrm>
          <a:prstGeom prst="rect">
            <a:avLst/>
          </a:prstGeom>
        </p:spPr>
      </p:pic>
      <p:cxnSp>
        <p:nvCxnSpPr>
          <p:cNvPr id="17" name="Straight Connector 16">
            <a:extLst>
              <a:ext uri="{FF2B5EF4-FFF2-40B4-BE49-F238E27FC236}">
                <a16:creationId xmlns:a16="http://schemas.microsoft.com/office/drawing/2014/main" id="{297ACF13-CA02-4D11-9AF5-781169C635E9}"/>
              </a:ext>
            </a:extLst>
          </p:cNvPr>
          <p:cNvCxnSpPr>
            <a:cxnSpLocks/>
          </p:cNvCxnSpPr>
          <p:nvPr/>
        </p:nvCxnSpPr>
        <p:spPr>
          <a:xfrm flipH="1">
            <a:off x="7667420" y="4462585"/>
            <a:ext cx="4290118"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4963EF8B-7D53-43B3-9E83-0529A2668737}"/>
              </a:ext>
            </a:extLst>
          </p:cNvPr>
          <p:cNvCxnSpPr>
            <a:cxnSpLocks/>
          </p:cNvCxnSpPr>
          <p:nvPr/>
        </p:nvCxnSpPr>
        <p:spPr>
          <a:xfrm>
            <a:off x="1164492" y="2680677"/>
            <a:ext cx="0" cy="3384061"/>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EFAF795E-B9E9-40ED-A276-9195D79AF330}"/>
              </a:ext>
            </a:extLst>
          </p:cNvPr>
          <p:cNvCxnSpPr>
            <a:cxnSpLocks/>
          </p:cNvCxnSpPr>
          <p:nvPr/>
        </p:nvCxnSpPr>
        <p:spPr>
          <a:xfrm flipH="1">
            <a:off x="266700" y="3024554"/>
            <a:ext cx="897792"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7139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7BA6-F9DA-4ACB-829C-D90E701C9976}"/>
              </a:ext>
            </a:extLst>
          </p:cNvPr>
          <p:cNvSpPr>
            <a:spLocks noGrp="1"/>
          </p:cNvSpPr>
          <p:nvPr>
            <p:ph type="title"/>
          </p:nvPr>
        </p:nvSpPr>
        <p:spPr/>
        <p:txBody>
          <a:bodyPr/>
          <a:lstStyle/>
          <a:p>
            <a:r>
              <a:rPr lang="en-US" dirty="0"/>
              <a:t>Untargeted gradient vs. epsilon noising</a:t>
            </a:r>
            <a:endParaRPr lang="en-GB" dirty="0"/>
          </a:p>
        </p:txBody>
      </p:sp>
      <p:sp>
        <p:nvSpPr>
          <p:cNvPr id="5" name="Content Placeholder 4">
            <a:extLst>
              <a:ext uri="{FF2B5EF4-FFF2-40B4-BE49-F238E27FC236}">
                <a16:creationId xmlns:a16="http://schemas.microsoft.com/office/drawing/2014/main" id="{4EB5C5FB-6127-4039-80F6-09425547F161}"/>
              </a:ext>
            </a:extLst>
          </p:cNvPr>
          <p:cNvSpPr>
            <a:spLocks noGrp="1"/>
          </p:cNvSpPr>
          <p:nvPr>
            <p:ph sz="half" idx="1"/>
          </p:nvPr>
        </p:nvSpPr>
        <p:spPr/>
        <p:txBody>
          <a:bodyPr/>
          <a:lstStyle/>
          <a:p>
            <a:r>
              <a:rPr lang="en-US" dirty="0"/>
              <a:t>Epsilon Noising Method</a:t>
            </a:r>
            <a:endParaRPr lang="en-GB" dirty="0"/>
          </a:p>
        </p:txBody>
      </p:sp>
      <p:sp>
        <p:nvSpPr>
          <p:cNvPr id="6" name="Content Placeholder 5">
            <a:extLst>
              <a:ext uri="{FF2B5EF4-FFF2-40B4-BE49-F238E27FC236}">
                <a16:creationId xmlns:a16="http://schemas.microsoft.com/office/drawing/2014/main" id="{2651DC05-5FF9-47EA-A80D-81F873A9C407}"/>
              </a:ext>
            </a:extLst>
          </p:cNvPr>
          <p:cNvSpPr>
            <a:spLocks noGrp="1"/>
          </p:cNvSpPr>
          <p:nvPr>
            <p:ph sz="half" idx="2"/>
          </p:nvPr>
        </p:nvSpPr>
        <p:spPr/>
        <p:txBody>
          <a:bodyPr/>
          <a:lstStyle/>
          <a:p>
            <a:r>
              <a:rPr lang="en-US" dirty="0"/>
              <a:t>Untargeted Gradient Method</a:t>
            </a:r>
            <a:endParaRPr lang="en-GB" dirty="0"/>
          </a:p>
        </p:txBody>
      </p:sp>
      <p:pic>
        <p:nvPicPr>
          <p:cNvPr id="11" name="Picture 10">
            <a:extLst>
              <a:ext uri="{FF2B5EF4-FFF2-40B4-BE49-F238E27FC236}">
                <a16:creationId xmlns:a16="http://schemas.microsoft.com/office/drawing/2014/main" id="{373CDD75-F832-4DB0-B933-04E251CE204F}"/>
              </a:ext>
            </a:extLst>
          </p:cNvPr>
          <p:cNvPicPr>
            <a:picLocks noChangeAspect="1"/>
          </p:cNvPicPr>
          <p:nvPr/>
        </p:nvPicPr>
        <p:blipFill rotWithShape="1">
          <a:blip r:embed="rId2"/>
          <a:srcRect l="9295" t="32410" r="69744" b="19795"/>
          <a:stretch/>
        </p:blipFill>
        <p:spPr>
          <a:xfrm>
            <a:off x="338023" y="2605837"/>
            <a:ext cx="5315008" cy="3787147"/>
          </a:xfrm>
          <a:prstGeom prst="rect">
            <a:avLst/>
          </a:prstGeom>
        </p:spPr>
      </p:pic>
      <p:pic>
        <p:nvPicPr>
          <p:cNvPr id="9" name="Picture 8">
            <a:extLst>
              <a:ext uri="{FF2B5EF4-FFF2-40B4-BE49-F238E27FC236}">
                <a16:creationId xmlns:a16="http://schemas.microsoft.com/office/drawing/2014/main" id="{1AFFB1E4-D058-4356-8AA0-C2B5C0BD33B0}"/>
              </a:ext>
            </a:extLst>
          </p:cNvPr>
          <p:cNvPicPr>
            <a:picLocks noChangeAspect="1"/>
          </p:cNvPicPr>
          <p:nvPr/>
        </p:nvPicPr>
        <p:blipFill rotWithShape="1">
          <a:blip r:embed="rId3"/>
          <a:srcRect l="9039" t="40206" r="69744" b="11384"/>
          <a:stretch/>
        </p:blipFill>
        <p:spPr>
          <a:xfrm>
            <a:off x="6172200" y="2567352"/>
            <a:ext cx="5365610" cy="3825632"/>
          </a:xfrm>
          <a:prstGeom prst="rect">
            <a:avLst/>
          </a:prstGeom>
        </p:spPr>
      </p:pic>
      <p:cxnSp>
        <p:nvCxnSpPr>
          <p:cNvPr id="17" name="Straight Connector 16">
            <a:extLst>
              <a:ext uri="{FF2B5EF4-FFF2-40B4-BE49-F238E27FC236}">
                <a16:creationId xmlns:a16="http://schemas.microsoft.com/office/drawing/2014/main" id="{297ACF13-CA02-4D11-9AF5-781169C635E9}"/>
              </a:ext>
            </a:extLst>
          </p:cNvPr>
          <p:cNvCxnSpPr>
            <a:cxnSpLocks/>
          </p:cNvCxnSpPr>
          <p:nvPr/>
        </p:nvCxnSpPr>
        <p:spPr>
          <a:xfrm flipV="1">
            <a:off x="7401169" y="3556000"/>
            <a:ext cx="0" cy="2508739"/>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F507A970-6E94-4FF2-848E-105F6005F80B}"/>
              </a:ext>
            </a:extLst>
          </p:cNvPr>
          <p:cNvCxnSpPr>
            <a:cxnSpLocks/>
          </p:cNvCxnSpPr>
          <p:nvPr/>
        </p:nvCxnSpPr>
        <p:spPr>
          <a:xfrm flipH="1">
            <a:off x="6010031" y="3552092"/>
            <a:ext cx="1391138"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A455BB80-BE5C-4D56-A883-192559E7974B}"/>
              </a:ext>
            </a:extLst>
          </p:cNvPr>
          <p:cNvCxnSpPr>
            <a:cxnSpLocks/>
          </p:cNvCxnSpPr>
          <p:nvPr/>
        </p:nvCxnSpPr>
        <p:spPr>
          <a:xfrm>
            <a:off x="1164492" y="2680677"/>
            <a:ext cx="0" cy="3384061"/>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D8CA9141-8F52-43DC-B501-C292772AC083}"/>
              </a:ext>
            </a:extLst>
          </p:cNvPr>
          <p:cNvCxnSpPr>
            <a:cxnSpLocks/>
          </p:cNvCxnSpPr>
          <p:nvPr/>
        </p:nvCxnSpPr>
        <p:spPr>
          <a:xfrm flipH="1">
            <a:off x="266700" y="3024554"/>
            <a:ext cx="897792"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040056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B7BA6-F9DA-4ACB-829C-D90E701C9976}"/>
              </a:ext>
            </a:extLst>
          </p:cNvPr>
          <p:cNvSpPr>
            <a:spLocks noGrp="1"/>
          </p:cNvSpPr>
          <p:nvPr>
            <p:ph type="title"/>
          </p:nvPr>
        </p:nvSpPr>
        <p:spPr/>
        <p:txBody>
          <a:bodyPr/>
          <a:lstStyle/>
          <a:p>
            <a:r>
              <a:rPr lang="en-US" dirty="0"/>
              <a:t>Untargeted gradient vs. epsilon noising</a:t>
            </a:r>
            <a:endParaRPr lang="en-GB" dirty="0"/>
          </a:p>
        </p:txBody>
      </p:sp>
      <p:sp>
        <p:nvSpPr>
          <p:cNvPr id="5" name="Content Placeholder 4">
            <a:extLst>
              <a:ext uri="{FF2B5EF4-FFF2-40B4-BE49-F238E27FC236}">
                <a16:creationId xmlns:a16="http://schemas.microsoft.com/office/drawing/2014/main" id="{4EB5C5FB-6127-4039-80F6-09425547F161}"/>
              </a:ext>
            </a:extLst>
          </p:cNvPr>
          <p:cNvSpPr>
            <a:spLocks noGrp="1"/>
          </p:cNvSpPr>
          <p:nvPr>
            <p:ph sz="half" idx="1"/>
          </p:nvPr>
        </p:nvSpPr>
        <p:spPr/>
        <p:txBody>
          <a:bodyPr/>
          <a:lstStyle/>
          <a:p>
            <a:r>
              <a:rPr lang="en-US" dirty="0"/>
              <a:t>Epsilon Noising Method</a:t>
            </a:r>
            <a:endParaRPr lang="en-GB" dirty="0"/>
          </a:p>
        </p:txBody>
      </p:sp>
      <p:sp>
        <p:nvSpPr>
          <p:cNvPr id="6" name="Content Placeholder 5">
            <a:extLst>
              <a:ext uri="{FF2B5EF4-FFF2-40B4-BE49-F238E27FC236}">
                <a16:creationId xmlns:a16="http://schemas.microsoft.com/office/drawing/2014/main" id="{2651DC05-5FF9-47EA-A80D-81F873A9C407}"/>
              </a:ext>
            </a:extLst>
          </p:cNvPr>
          <p:cNvSpPr>
            <a:spLocks noGrp="1"/>
          </p:cNvSpPr>
          <p:nvPr>
            <p:ph sz="half" idx="2"/>
          </p:nvPr>
        </p:nvSpPr>
        <p:spPr/>
        <p:txBody>
          <a:bodyPr/>
          <a:lstStyle/>
          <a:p>
            <a:r>
              <a:rPr lang="en-US" dirty="0"/>
              <a:t>Untargeted Gradient Method</a:t>
            </a:r>
            <a:endParaRPr lang="en-GB" dirty="0"/>
          </a:p>
        </p:txBody>
      </p:sp>
      <p:pic>
        <p:nvPicPr>
          <p:cNvPr id="11" name="Picture 10">
            <a:extLst>
              <a:ext uri="{FF2B5EF4-FFF2-40B4-BE49-F238E27FC236}">
                <a16:creationId xmlns:a16="http://schemas.microsoft.com/office/drawing/2014/main" id="{373CDD75-F832-4DB0-B933-04E251CE204F}"/>
              </a:ext>
            </a:extLst>
          </p:cNvPr>
          <p:cNvPicPr>
            <a:picLocks noChangeAspect="1"/>
          </p:cNvPicPr>
          <p:nvPr/>
        </p:nvPicPr>
        <p:blipFill rotWithShape="1">
          <a:blip r:embed="rId2"/>
          <a:srcRect l="9295" t="32410" r="69744" b="19795"/>
          <a:stretch/>
        </p:blipFill>
        <p:spPr>
          <a:xfrm>
            <a:off x="338023" y="2605837"/>
            <a:ext cx="5315008" cy="3787147"/>
          </a:xfrm>
          <a:prstGeom prst="rect">
            <a:avLst/>
          </a:prstGeom>
        </p:spPr>
      </p:pic>
      <p:pic>
        <p:nvPicPr>
          <p:cNvPr id="9" name="Picture 8">
            <a:extLst>
              <a:ext uri="{FF2B5EF4-FFF2-40B4-BE49-F238E27FC236}">
                <a16:creationId xmlns:a16="http://schemas.microsoft.com/office/drawing/2014/main" id="{1AFFB1E4-D058-4356-8AA0-C2B5C0BD33B0}"/>
              </a:ext>
            </a:extLst>
          </p:cNvPr>
          <p:cNvPicPr>
            <a:picLocks noChangeAspect="1"/>
          </p:cNvPicPr>
          <p:nvPr/>
        </p:nvPicPr>
        <p:blipFill rotWithShape="1">
          <a:blip r:embed="rId3"/>
          <a:srcRect l="9039" t="40206" r="69744" b="11384"/>
          <a:stretch/>
        </p:blipFill>
        <p:spPr>
          <a:xfrm>
            <a:off x="6172200" y="2567352"/>
            <a:ext cx="5365610" cy="3825632"/>
          </a:xfrm>
          <a:prstGeom prst="rect">
            <a:avLst/>
          </a:prstGeom>
        </p:spPr>
      </p:pic>
      <p:cxnSp>
        <p:nvCxnSpPr>
          <p:cNvPr id="17" name="Straight Connector 16">
            <a:extLst>
              <a:ext uri="{FF2B5EF4-FFF2-40B4-BE49-F238E27FC236}">
                <a16:creationId xmlns:a16="http://schemas.microsoft.com/office/drawing/2014/main" id="{297ACF13-CA02-4D11-9AF5-781169C635E9}"/>
              </a:ext>
            </a:extLst>
          </p:cNvPr>
          <p:cNvCxnSpPr>
            <a:cxnSpLocks/>
          </p:cNvCxnSpPr>
          <p:nvPr/>
        </p:nvCxnSpPr>
        <p:spPr>
          <a:xfrm flipV="1">
            <a:off x="7401169" y="3556000"/>
            <a:ext cx="0" cy="2508739"/>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4" name="Straight Connector 13">
            <a:extLst>
              <a:ext uri="{FF2B5EF4-FFF2-40B4-BE49-F238E27FC236}">
                <a16:creationId xmlns:a16="http://schemas.microsoft.com/office/drawing/2014/main" id="{F507A970-6E94-4FF2-848E-105F6005F80B}"/>
              </a:ext>
            </a:extLst>
          </p:cNvPr>
          <p:cNvCxnSpPr>
            <a:cxnSpLocks/>
          </p:cNvCxnSpPr>
          <p:nvPr/>
        </p:nvCxnSpPr>
        <p:spPr>
          <a:xfrm flipH="1">
            <a:off x="6010031" y="3552092"/>
            <a:ext cx="1391138"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2" name="Straight Connector 11">
            <a:extLst>
              <a:ext uri="{FF2B5EF4-FFF2-40B4-BE49-F238E27FC236}">
                <a16:creationId xmlns:a16="http://schemas.microsoft.com/office/drawing/2014/main" id="{A455BB80-BE5C-4D56-A883-192559E7974B}"/>
              </a:ext>
            </a:extLst>
          </p:cNvPr>
          <p:cNvCxnSpPr>
            <a:cxnSpLocks/>
          </p:cNvCxnSpPr>
          <p:nvPr/>
        </p:nvCxnSpPr>
        <p:spPr>
          <a:xfrm>
            <a:off x="1164492" y="2680677"/>
            <a:ext cx="0" cy="3384061"/>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5" name="Straight Connector 14">
            <a:extLst>
              <a:ext uri="{FF2B5EF4-FFF2-40B4-BE49-F238E27FC236}">
                <a16:creationId xmlns:a16="http://schemas.microsoft.com/office/drawing/2014/main" id="{D8CA9141-8F52-43DC-B501-C292772AC083}"/>
              </a:ext>
            </a:extLst>
          </p:cNvPr>
          <p:cNvCxnSpPr>
            <a:cxnSpLocks/>
          </p:cNvCxnSpPr>
          <p:nvPr/>
        </p:nvCxnSpPr>
        <p:spPr>
          <a:xfrm flipH="1">
            <a:off x="266700" y="3024554"/>
            <a:ext cx="897792"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F6E1C6F2-CF2C-3A4F-43C9-C20853DC5985}"/>
              </a:ext>
            </a:extLst>
          </p:cNvPr>
          <p:cNvSpPr txBox="1"/>
          <p:nvPr/>
        </p:nvSpPr>
        <p:spPr>
          <a:xfrm>
            <a:off x="1316893" y="3209930"/>
            <a:ext cx="3269842" cy="1384995"/>
          </a:xfrm>
          <a:prstGeom prst="rect">
            <a:avLst/>
          </a:prstGeom>
          <a:noFill/>
        </p:spPr>
        <p:txBody>
          <a:bodyPr wrap="square" rtlCol="0">
            <a:spAutoFit/>
          </a:bodyPr>
          <a:lstStyle/>
          <a:p>
            <a:pPr algn="ctr"/>
            <a:r>
              <a:rPr lang="en-US" sz="2800" b="1" dirty="0">
                <a:solidFill>
                  <a:schemeClr val="accent2"/>
                </a:solidFill>
              </a:rPr>
              <a:t>ENM attack is unsuccessful 92% of the time.</a:t>
            </a:r>
            <a:endParaRPr lang="en-GB" sz="2800" b="1" dirty="0">
              <a:solidFill>
                <a:schemeClr val="accent2"/>
              </a:solidFill>
            </a:endParaRPr>
          </a:p>
        </p:txBody>
      </p:sp>
      <p:sp>
        <p:nvSpPr>
          <p:cNvPr id="8" name="TextBox 7">
            <a:extLst>
              <a:ext uri="{FF2B5EF4-FFF2-40B4-BE49-F238E27FC236}">
                <a16:creationId xmlns:a16="http://schemas.microsoft.com/office/drawing/2014/main" id="{76F4FC92-4F0D-FB8A-D92B-BEFD44EA6325}"/>
              </a:ext>
            </a:extLst>
          </p:cNvPr>
          <p:cNvSpPr txBox="1"/>
          <p:nvPr/>
        </p:nvSpPr>
        <p:spPr>
          <a:xfrm>
            <a:off x="7492470" y="2994487"/>
            <a:ext cx="3611237" cy="1815882"/>
          </a:xfrm>
          <a:prstGeom prst="rect">
            <a:avLst/>
          </a:prstGeom>
          <a:noFill/>
        </p:spPr>
        <p:txBody>
          <a:bodyPr wrap="square" rtlCol="0">
            <a:spAutoFit/>
          </a:bodyPr>
          <a:lstStyle/>
          <a:p>
            <a:pPr algn="ctr"/>
            <a:r>
              <a:rPr lang="en-US" sz="2800" b="1" dirty="0">
                <a:solidFill>
                  <a:schemeClr val="accent2"/>
                </a:solidFill>
              </a:rPr>
              <a:t>Untargeted Gradient attack is unsuccessful 77% of the time.</a:t>
            </a:r>
            <a:br>
              <a:rPr lang="en-US" sz="2800" b="1" dirty="0">
                <a:solidFill>
                  <a:schemeClr val="accent2"/>
                </a:solidFill>
              </a:rPr>
            </a:br>
            <a:r>
              <a:rPr lang="en-US" sz="2800" b="1" dirty="0">
                <a:solidFill>
                  <a:schemeClr val="accent2"/>
                </a:solidFill>
              </a:rPr>
              <a:t>(somewhat better)</a:t>
            </a:r>
            <a:endParaRPr lang="en-GB" sz="2800" b="1" dirty="0">
              <a:solidFill>
                <a:schemeClr val="accent2"/>
              </a:solidFill>
            </a:endParaRPr>
          </a:p>
        </p:txBody>
      </p:sp>
    </p:spTree>
    <p:extLst>
      <p:ext uri="{BB962C8B-B14F-4D97-AF65-F5344CB8AC3E}">
        <p14:creationId xmlns:p14="http://schemas.microsoft.com/office/powerpoint/2010/main" val="13765649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5E33-5B1C-4196-B5C4-04F068F2C3C6}"/>
              </a:ext>
            </a:extLst>
          </p:cNvPr>
          <p:cNvSpPr>
            <a:spLocks noGrp="1"/>
          </p:cNvSpPr>
          <p:nvPr>
            <p:ph type="title"/>
          </p:nvPr>
        </p:nvSpPr>
        <p:spPr/>
        <p:txBody>
          <a:bodyPr/>
          <a:lstStyle/>
          <a:p>
            <a:r>
              <a:rPr lang="en-US" dirty="0"/>
              <a:t>Untargeted gradient attack recap</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52416B-B27A-4A95-A042-A7B5F634C204}"/>
                  </a:ext>
                </a:extLst>
              </p:cNvPr>
              <p:cNvSpPr>
                <a:spLocks noGrp="1"/>
              </p:cNvSpPr>
              <p:nvPr>
                <p:ph idx="1"/>
              </p:nvPr>
            </p:nvSpPr>
            <p:spPr>
              <a:xfrm>
                <a:off x="838200" y="1825624"/>
                <a:ext cx="10515600" cy="4958129"/>
              </a:xfrm>
            </p:spPr>
            <p:txBody>
              <a:bodyPr/>
              <a:lstStyle/>
              <a:p>
                <a:r>
                  <a:rPr lang="en-US" dirty="0"/>
                  <a:t>Like the Epsilon Noising Method from lecture 1, the Untargeted Gradient Method is an attack which is subject to the same </a:t>
                </a:r>
                <a:r>
                  <a:rPr lang="en-US" b="1" dirty="0"/>
                  <a:t>tradeoff</a:t>
                </a:r>
                <a:r>
                  <a:rPr lang="en-US" dirty="0"/>
                  <a:t> we identified earlier.</a:t>
                </a:r>
              </a:p>
              <a:p>
                <a:endParaRPr lang="en-US" dirty="0"/>
              </a:p>
              <a:p>
                <a:endParaRPr lang="en-US" dirty="0"/>
              </a:p>
              <a:p>
                <a:endParaRPr lang="en-US" dirty="0"/>
              </a:p>
              <a:p>
                <a:endParaRPr lang="en-US" dirty="0"/>
              </a:p>
              <a:p>
                <a:r>
                  <a:rPr lang="en-US" dirty="0"/>
                  <a:t>However, </a:t>
                </a:r>
                <a:r>
                  <a:rPr lang="en-US" b="1" dirty="0"/>
                  <a:t>it performs better than the Epsilon Noising Method, as it is able to produce plausible attack samples that seem to fool the models more often</a:t>
                </a:r>
                <a:r>
                  <a:rPr lang="en-US" dirty="0"/>
                  <a:t> (</a:t>
                </a:r>
                <a14:m>
                  <m:oMath xmlns:m="http://schemas.openxmlformats.org/officeDocument/2006/math">
                    <m:r>
                      <a:rPr lang="en-US" i="1" dirty="0" smtClean="0">
                        <a:latin typeface="Cambria Math" panose="02040503050406030204" pitchFamily="18" charset="0"/>
                      </a:rPr>
                      <m:t>~9</m:t>
                    </m:r>
                    <m:r>
                      <a:rPr lang="en-US" b="0" i="1" dirty="0" smtClean="0">
                        <a:latin typeface="Cambria Math" panose="02040503050406030204" pitchFamily="18" charset="0"/>
                      </a:rPr>
                      <m:t>2</m:t>
                    </m:r>
                    <m:r>
                      <a:rPr lang="en-US" i="1" dirty="0" smtClean="0">
                        <a:latin typeface="Cambria Math" panose="02040503050406030204" pitchFamily="18" charset="0"/>
                      </a:rPr>
                      <m:t>%</m:t>
                    </m:r>
                  </m:oMath>
                </a14:m>
                <a:r>
                  <a:rPr lang="en-US" dirty="0"/>
                  <a:t> vs. </a:t>
                </a:r>
                <a14:m>
                  <m:oMath xmlns:m="http://schemas.openxmlformats.org/officeDocument/2006/math">
                    <m:r>
                      <a:rPr lang="en-US" i="1" dirty="0" smtClean="0">
                        <a:latin typeface="Cambria Math" panose="02040503050406030204" pitchFamily="18" charset="0"/>
                      </a:rPr>
                      <m:t>~77%</m:t>
                    </m:r>
                  </m:oMath>
                </a14:m>
                <a:r>
                  <a:rPr lang="en-US" dirty="0"/>
                  <a:t>, failure rates).</a:t>
                </a:r>
              </a:p>
              <a:p>
                <a:endParaRPr lang="en-GB" dirty="0"/>
              </a:p>
            </p:txBody>
          </p:sp>
        </mc:Choice>
        <mc:Fallback xmlns="">
          <p:sp>
            <p:nvSpPr>
              <p:cNvPr id="5" name="Content Placeholder 4">
                <a:extLst>
                  <a:ext uri="{FF2B5EF4-FFF2-40B4-BE49-F238E27FC236}">
                    <a16:creationId xmlns:a16="http://schemas.microsoft.com/office/drawing/2014/main" id="{7C52416B-B27A-4A95-A042-A7B5F634C204}"/>
                  </a:ext>
                </a:extLst>
              </p:cNvPr>
              <p:cNvSpPr>
                <a:spLocks noGrp="1" noRot="1" noChangeAspect="1" noMove="1" noResize="1" noEditPoints="1" noAdjustHandles="1" noChangeArrowheads="1" noChangeShapeType="1" noTextEdit="1"/>
              </p:cNvSpPr>
              <p:nvPr>
                <p:ph idx="1"/>
              </p:nvPr>
            </p:nvSpPr>
            <p:spPr>
              <a:xfrm>
                <a:off x="838200" y="1825624"/>
                <a:ext cx="10515600" cy="4958129"/>
              </a:xfrm>
              <a:blipFill>
                <a:blip r:embed="rId2"/>
                <a:stretch>
                  <a:fillRect l="-1043" t="-1966" r="-1739"/>
                </a:stretch>
              </a:blipFill>
            </p:spPr>
            <p:txBody>
              <a:bodyPr/>
              <a:lstStyle/>
              <a:p>
                <a:r>
                  <a:rPr lang="en-GB">
                    <a:noFill/>
                  </a:rPr>
                  <a:t> </a:t>
                </a:r>
              </a:p>
            </p:txBody>
          </p:sp>
        </mc:Fallback>
      </mc:AlternateContent>
      <p:graphicFrame>
        <p:nvGraphicFramePr>
          <p:cNvPr id="6" name="Diagram 5">
            <a:extLst>
              <a:ext uri="{FF2B5EF4-FFF2-40B4-BE49-F238E27FC236}">
                <a16:creationId xmlns:a16="http://schemas.microsoft.com/office/drawing/2014/main" id="{764D09CD-AC79-4C16-8E2E-734B6B20F903}"/>
              </a:ext>
            </a:extLst>
          </p:cNvPr>
          <p:cNvGraphicFramePr/>
          <p:nvPr>
            <p:extLst>
              <p:ext uri="{D42A27DB-BD31-4B8C-83A1-F6EECF244321}">
                <p14:modId xmlns:p14="http://schemas.microsoft.com/office/powerpoint/2010/main" val="3073468679"/>
              </p:ext>
            </p:extLst>
          </p:nvPr>
        </p:nvGraphicFramePr>
        <p:xfrm>
          <a:off x="3153103" y="3094893"/>
          <a:ext cx="5885793" cy="1449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4B238B52-50A2-4D3C-B020-9E4D61A7F25A}"/>
              </a:ext>
            </a:extLst>
          </p:cNvPr>
          <p:cNvSpPr txBox="1"/>
          <p:nvPr/>
        </p:nvSpPr>
        <p:spPr>
          <a:xfrm>
            <a:off x="5762298" y="3632054"/>
            <a:ext cx="500184" cy="400110"/>
          </a:xfrm>
          <a:prstGeom prst="rect">
            <a:avLst/>
          </a:prstGeom>
          <a:noFill/>
        </p:spPr>
        <p:txBody>
          <a:bodyPr wrap="square" rtlCol="0">
            <a:spAutoFit/>
          </a:bodyPr>
          <a:lstStyle/>
          <a:p>
            <a:r>
              <a:rPr lang="en-US" sz="2000" b="1" dirty="0">
                <a:ln w="12700">
                  <a:solidFill>
                    <a:schemeClr val="tx1"/>
                  </a:solidFill>
                  <a:prstDash val="solid"/>
                </a:ln>
                <a:solidFill>
                  <a:srgbClr val="FFFFFF"/>
                </a:solidFill>
                <a:effectLst>
                  <a:outerShdw blurRad="38100" dist="22860" dir="5400000" algn="tl" rotWithShape="0">
                    <a:srgbClr val="000000">
                      <a:alpha val="30000"/>
                    </a:srgbClr>
                  </a:outerShdw>
                </a:effectLst>
              </a:rPr>
              <a:t>vs.</a:t>
            </a:r>
            <a:endParaRPr lang="en-GB" sz="2000" b="1" dirty="0">
              <a:ln w="12700">
                <a:solidFill>
                  <a:schemeClr val="tx1"/>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37448195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5E33-5B1C-4196-B5C4-04F068F2C3C6}"/>
              </a:ext>
            </a:extLst>
          </p:cNvPr>
          <p:cNvSpPr>
            <a:spLocks noGrp="1"/>
          </p:cNvSpPr>
          <p:nvPr>
            <p:ph type="title"/>
          </p:nvPr>
        </p:nvSpPr>
        <p:spPr/>
        <p:txBody>
          <a:bodyPr/>
          <a:lstStyle/>
          <a:p>
            <a:r>
              <a:rPr lang="en-US" dirty="0"/>
              <a:t>Untargeted gradient attack recap</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52416B-B27A-4A95-A042-A7B5F634C204}"/>
                  </a:ext>
                </a:extLst>
              </p:cNvPr>
              <p:cNvSpPr>
                <a:spLocks noGrp="1"/>
              </p:cNvSpPr>
              <p:nvPr>
                <p:ph idx="1"/>
              </p:nvPr>
            </p:nvSpPr>
            <p:spPr>
              <a:xfrm>
                <a:off x="838200" y="1825624"/>
                <a:ext cx="10515600" cy="5161330"/>
              </a:xfrm>
            </p:spPr>
            <p:txBody>
              <a:bodyPr>
                <a:normAutofit/>
              </a:bodyPr>
              <a:lstStyle/>
              <a:p>
                <a:pPr marL="0" indent="0">
                  <a:buNone/>
                </a:pPr>
                <a:r>
                  <a:rPr lang="en-US" dirty="0"/>
                  <a:t>This being said, it suffers from several problems:</a:t>
                </a:r>
              </a:p>
              <a:p>
                <a:r>
                  <a:rPr lang="en-US" dirty="0"/>
                  <a:t>Its </a:t>
                </a:r>
                <a:r>
                  <a:rPr lang="en-US" b="1" dirty="0"/>
                  <a:t>efficacy is still rather low </a:t>
                </a:r>
                <a:r>
                  <a:rPr lang="en-US" dirty="0"/>
                  <a:t>(fails </a:t>
                </a:r>
                <a14:m>
                  <m:oMath xmlns:m="http://schemas.openxmlformats.org/officeDocument/2006/math">
                    <m:r>
                      <a:rPr lang="en-US" i="1" dirty="0" smtClean="0">
                        <a:latin typeface="Cambria Math" panose="02040503050406030204" pitchFamily="18" charset="0"/>
                      </a:rPr>
                      <m:t>~77% </m:t>
                    </m:r>
                  </m:oMath>
                </a14:m>
                <a:r>
                  <a:rPr lang="en-US" dirty="0"/>
                  <a:t>of the time).</a:t>
                </a:r>
              </a:p>
            </p:txBody>
          </p:sp>
        </mc:Choice>
        <mc:Fallback xmlns="">
          <p:sp>
            <p:nvSpPr>
              <p:cNvPr id="5" name="Content Placeholder 4">
                <a:extLst>
                  <a:ext uri="{FF2B5EF4-FFF2-40B4-BE49-F238E27FC236}">
                    <a16:creationId xmlns:a16="http://schemas.microsoft.com/office/drawing/2014/main" id="{7C52416B-B27A-4A95-A042-A7B5F634C204}"/>
                  </a:ext>
                </a:extLst>
              </p:cNvPr>
              <p:cNvSpPr>
                <a:spLocks noGrp="1" noRot="1" noChangeAspect="1" noMove="1" noResize="1" noEditPoints="1" noAdjustHandles="1" noChangeArrowheads="1" noChangeShapeType="1" noTextEdit="1"/>
              </p:cNvSpPr>
              <p:nvPr>
                <p:ph idx="1"/>
              </p:nvPr>
            </p:nvSpPr>
            <p:spPr>
              <a:xfrm>
                <a:off x="838200" y="1825624"/>
                <a:ext cx="10515600" cy="5161330"/>
              </a:xfrm>
              <a:blipFill>
                <a:blip r:embed="rId2"/>
                <a:stretch>
                  <a:fillRect l="-1217" t="-1889"/>
                </a:stretch>
              </a:blipFill>
            </p:spPr>
            <p:txBody>
              <a:bodyPr/>
              <a:lstStyle/>
              <a:p>
                <a:r>
                  <a:rPr lang="en-GB">
                    <a:noFill/>
                  </a:rPr>
                  <a:t> </a:t>
                </a:r>
              </a:p>
            </p:txBody>
          </p:sp>
        </mc:Fallback>
      </mc:AlternateContent>
    </p:spTree>
    <p:extLst>
      <p:ext uri="{BB962C8B-B14F-4D97-AF65-F5344CB8AC3E}">
        <p14:creationId xmlns:p14="http://schemas.microsoft.com/office/powerpoint/2010/main" val="3901279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CDD2-7D02-4717-BCBD-F007811B825C}"/>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0A24D1-BFCD-4CA8-ACBB-B142142D5B0F}"/>
              </a:ext>
            </a:extLst>
          </p:cNvPr>
          <p:cNvSpPr>
            <a:spLocks noGrp="1"/>
          </p:cNvSpPr>
          <p:nvPr>
            <p:ph idx="1"/>
          </p:nvPr>
        </p:nvSpPr>
        <p:spPr>
          <a:xfrm>
            <a:off x="838200" y="1825624"/>
            <a:ext cx="10675776" cy="5032375"/>
          </a:xfrm>
        </p:spPr>
        <p:txBody>
          <a:bodyPr>
            <a:normAutofit/>
          </a:bodyPr>
          <a:lstStyle/>
          <a:p>
            <a:pPr marL="0" indent="0">
              <a:buNone/>
            </a:pPr>
            <a:r>
              <a:rPr lang="en-GB" b="1" dirty="0"/>
              <a:t>Noising samples </a:t>
            </a:r>
            <a:r>
              <a:rPr lang="en-GB" dirty="0"/>
              <a:t>is sometimes good enough to produce adversarial samples and make a trained Neural Network malfunction.</a:t>
            </a:r>
          </a:p>
          <a:p>
            <a:r>
              <a:rPr lang="en-GB" dirty="0"/>
              <a:t>This exploits the intrinsic properties/limits of Neural Networks.</a:t>
            </a:r>
          </a:p>
          <a:p>
            <a:r>
              <a:rPr lang="en-GB" dirty="0"/>
              <a:t>The problem, however, is that noising is </a:t>
            </a:r>
            <a:r>
              <a:rPr lang="en-GB" b="1" dirty="0"/>
              <a:t>too random</a:t>
            </a:r>
            <a:r>
              <a:rPr lang="en-GB" dirty="0"/>
              <a:t>, and is often not guaranteed to work.</a:t>
            </a:r>
          </a:p>
          <a:p>
            <a:endParaRPr lang="en-GB" dirty="0"/>
          </a:p>
          <a:p>
            <a:pPr marL="0" indent="0">
              <a:buNone/>
            </a:pPr>
            <a:r>
              <a:rPr lang="en-GB" dirty="0">
                <a:solidFill>
                  <a:srgbClr val="C00000"/>
                </a:solidFill>
              </a:rPr>
              <a:t>Can we implement </a:t>
            </a:r>
            <a:r>
              <a:rPr lang="en-GB" b="1" dirty="0">
                <a:solidFill>
                  <a:srgbClr val="C00000"/>
                </a:solidFill>
              </a:rPr>
              <a:t>more advanced attacks</a:t>
            </a:r>
            <a:r>
              <a:rPr lang="en-GB" dirty="0">
                <a:solidFill>
                  <a:srgbClr val="C00000"/>
                </a:solidFill>
              </a:rPr>
              <a:t>, with higher </a:t>
            </a:r>
            <a:r>
              <a:rPr lang="en-GB" b="1" dirty="0">
                <a:solidFill>
                  <a:srgbClr val="C00000"/>
                </a:solidFill>
              </a:rPr>
              <a:t>success rates</a:t>
            </a:r>
            <a:r>
              <a:rPr lang="en-GB" dirty="0">
                <a:solidFill>
                  <a:srgbClr val="C00000"/>
                </a:solidFill>
              </a:rPr>
              <a:t>?</a:t>
            </a:r>
          </a:p>
          <a:p>
            <a:r>
              <a:rPr lang="en-GB" dirty="0"/>
              <a:t>Can we </a:t>
            </a:r>
            <a:r>
              <a:rPr lang="en-GB" b="1" dirty="0"/>
              <a:t>“target” </a:t>
            </a:r>
            <a:r>
              <a:rPr lang="en-GB" dirty="0"/>
              <a:t>these attacks to produce adversarial samples with expected effects on Neural Networks?</a:t>
            </a:r>
          </a:p>
          <a:p>
            <a:r>
              <a:rPr lang="en-GB" dirty="0"/>
              <a:t>And later, can we </a:t>
            </a:r>
            <a:r>
              <a:rPr lang="en-GB" b="1" dirty="0"/>
              <a:t>defend</a:t>
            </a:r>
            <a:r>
              <a:rPr lang="en-GB" dirty="0"/>
              <a:t> against these attacks?</a:t>
            </a:r>
          </a:p>
        </p:txBody>
      </p:sp>
    </p:spTree>
    <p:extLst>
      <p:ext uri="{BB962C8B-B14F-4D97-AF65-F5344CB8AC3E}">
        <p14:creationId xmlns:p14="http://schemas.microsoft.com/office/powerpoint/2010/main" val="24345173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5E33-5B1C-4196-B5C4-04F068F2C3C6}"/>
              </a:ext>
            </a:extLst>
          </p:cNvPr>
          <p:cNvSpPr>
            <a:spLocks noGrp="1"/>
          </p:cNvSpPr>
          <p:nvPr>
            <p:ph type="title"/>
          </p:nvPr>
        </p:nvSpPr>
        <p:spPr/>
        <p:txBody>
          <a:bodyPr/>
          <a:lstStyle/>
          <a:p>
            <a:r>
              <a:rPr lang="en-US" dirty="0"/>
              <a:t>Untargeted gradient attack recap</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52416B-B27A-4A95-A042-A7B5F634C204}"/>
                  </a:ext>
                </a:extLst>
              </p:cNvPr>
              <p:cNvSpPr>
                <a:spLocks noGrp="1"/>
              </p:cNvSpPr>
              <p:nvPr>
                <p:ph idx="1"/>
              </p:nvPr>
            </p:nvSpPr>
            <p:spPr>
              <a:xfrm>
                <a:off x="838200" y="1825624"/>
                <a:ext cx="10515600" cy="5161330"/>
              </a:xfrm>
            </p:spPr>
            <p:txBody>
              <a:bodyPr>
                <a:normAutofit/>
              </a:bodyPr>
              <a:lstStyle/>
              <a:p>
                <a:pPr marL="0" indent="0">
                  <a:buNone/>
                </a:pPr>
                <a:r>
                  <a:rPr lang="en-US" dirty="0"/>
                  <a:t>This being said, it suffers from several problems:</a:t>
                </a:r>
              </a:p>
              <a:p>
                <a:r>
                  <a:rPr lang="en-US" dirty="0"/>
                  <a:t>Its </a:t>
                </a:r>
                <a:r>
                  <a:rPr lang="en-US" b="1" dirty="0"/>
                  <a:t>efficacy is still rather low </a:t>
                </a:r>
                <a:r>
                  <a:rPr lang="en-US" dirty="0"/>
                  <a:t>(fails </a:t>
                </a:r>
                <a14:m>
                  <m:oMath xmlns:m="http://schemas.openxmlformats.org/officeDocument/2006/math">
                    <m:r>
                      <a:rPr lang="en-US" i="1" dirty="0" smtClean="0">
                        <a:latin typeface="Cambria Math" panose="02040503050406030204" pitchFamily="18" charset="0"/>
                      </a:rPr>
                      <m:t>~77% </m:t>
                    </m:r>
                  </m:oMath>
                </a14:m>
                <a:r>
                  <a:rPr lang="en-US" dirty="0"/>
                  <a:t>of the time).</a:t>
                </a:r>
              </a:p>
              <a:p>
                <a:r>
                  <a:rPr lang="en-US" dirty="0"/>
                  <a:t>It is a </a:t>
                </a:r>
                <a:r>
                  <a:rPr lang="en-US" b="1" dirty="0">
                    <a:solidFill>
                      <a:srgbClr val="00B050"/>
                    </a:solidFill>
                  </a:rPr>
                  <a:t>one-shot</a:t>
                </a:r>
                <a:r>
                  <a:rPr lang="en-US" dirty="0"/>
                  <a:t> attack, which does not necessarily make sense.</a:t>
                </a:r>
              </a:p>
              <a:p>
                <a:pPr lvl="1"/>
                <a:r>
                  <a:rPr lang="en-GB" dirty="0"/>
                  <a:t>The gradient descent algorithms takes multiple steps (batches + epochs) during training to converge…</a:t>
                </a:r>
              </a:p>
              <a:p>
                <a:pPr lvl="1"/>
                <a:r>
                  <a:rPr lang="en-GB" dirty="0"/>
                  <a:t>Why would a single step of gradient attack be enough?</a:t>
                </a:r>
              </a:p>
              <a:p>
                <a:pPr lvl="1"/>
                <a:r>
                  <a:rPr lang="en-GB" dirty="0"/>
                  <a:t>We should repeat the gradient attack multiple times (i.e. make it </a:t>
                </a:r>
                <a:r>
                  <a:rPr lang="en-GB" b="1" dirty="0">
                    <a:solidFill>
                      <a:srgbClr val="7030A0"/>
                    </a:solidFill>
                  </a:rPr>
                  <a:t>iterated</a:t>
                </a:r>
                <a:r>
                  <a:rPr lang="en-GB" dirty="0"/>
                  <a:t>).</a:t>
                </a:r>
              </a:p>
            </p:txBody>
          </p:sp>
        </mc:Choice>
        <mc:Fallback xmlns="">
          <p:sp>
            <p:nvSpPr>
              <p:cNvPr id="5" name="Content Placeholder 4">
                <a:extLst>
                  <a:ext uri="{FF2B5EF4-FFF2-40B4-BE49-F238E27FC236}">
                    <a16:creationId xmlns:a16="http://schemas.microsoft.com/office/drawing/2014/main" id="{7C52416B-B27A-4A95-A042-A7B5F634C204}"/>
                  </a:ext>
                </a:extLst>
              </p:cNvPr>
              <p:cNvSpPr>
                <a:spLocks noGrp="1" noRot="1" noChangeAspect="1" noMove="1" noResize="1" noEditPoints="1" noAdjustHandles="1" noChangeArrowheads="1" noChangeShapeType="1" noTextEdit="1"/>
              </p:cNvSpPr>
              <p:nvPr>
                <p:ph idx="1"/>
              </p:nvPr>
            </p:nvSpPr>
            <p:spPr>
              <a:xfrm>
                <a:off x="838200" y="1825624"/>
                <a:ext cx="10515600" cy="5161330"/>
              </a:xfrm>
              <a:blipFill>
                <a:blip r:embed="rId2"/>
                <a:stretch>
                  <a:fillRect l="-1217" t="-1889"/>
                </a:stretch>
              </a:blipFill>
            </p:spPr>
            <p:txBody>
              <a:bodyPr/>
              <a:lstStyle/>
              <a:p>
                <a:r>
                  <a:rPr lang="en-SG">
                    <a:noFill/>
                  </a:rPr>
                  <a:t> </a:t>
                </a:r>
              </a:p>
            </p:txBody>
          </p:sp>
        </mc:Fallback>
      </mc:AlternateContent>
    </p:spTree>
    <p:extLst>
      <p:ext uri="{BB962C8B-B14F-4D97-AF65-F5344CB8AC3E}">
        <p14:creationId xmlns:p14="http://schemas.microsoft.com/office/powerpoint/2010/main" val="2428633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5E33-5B1C-4196-B5C4-04F068F2C3C6}"/>
              </a:ext>
            </a:extLst>
          </p:cNvPr>
          <p:cNvSpPr>
            <a:spLocks noGrp="1"/>
          </p:cNvSpPr>
          <p:nvPr>
            <p:ph type="title"/>
          </p:nvPr>
        </p:nvSpPr>
        <p:spPr/>
        <p:txBody>
          <a:bodyPr/>
          <a:lstStyle/>
          <a:p>
            <a:r>
              <a:rPr lang="en-US" dirty="0"/>
              <a:t>Untargeted gradient attack recap</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52416B-B27A-4A95-A042-A7B5F634C204}"/>
                  </a:ext>
                </a:extLst>
              </p:cNvPr>
              <p:cNvSpPr>
                <a:spLocks noGrp="1"/>
              </p:cNvSpPr>
              <p:nvPr>
                <p:ph idx="1"/>
              </p:nvPr>
            </p:nvSpPr>
            <p:spPr>
              <a:xfrm>
                <a:off x="838200" y="1825624"/>
                <a:ext cx="10515600" cy="5161330"/>
              </a:xfrm>
            </p:spPr>
            <p:txBody>
              <a:bodyPr>
                <a:normAutofit/>
              </a:bodyPr>
              <a:lstStyle/>
              <a:p>
                <a:pPr marL="0" indent="0">
                  <a:buNone/>
                </a:pPr>
                <a:r>
                  <a:rPr lang="en-US" dirty="0"/>
                  <a:t>This being said, it suffers from several problems:</a:t>
                </a:r>
              </a:p>
              <a:p>
                <a:r>
                  <a:rPr lang="en-US" dirty="0"/>
                  <a:t>Its </a:t>
                </a:r>
                <a:r>
                  <a:rPr lang="en-US" b="1" dirty="0"/>
                  <a:t>efficacy is still rather low </a:t>
                </a:r>
                <a:r>
                  <a:rPr lang="en-US" dirty="0"/>
                  <a:t>(fails </a:t>
                </a:r>
                <a14:m>
                  <m:oMath xmlns:m="http://schemas.openxmlformats.org/officeDocument/2006/math">
                    <m:r>
                      <a:rPr lang="en-US" i="1" dirty="0" smtClean="0">
                        <a:latin typeface="Cambria Math" panose="02040503050406030204" pitchFamily="18" charset="0"/>
                      </a:rPr>
                      <m:t>~77% </m:t>
                    </m:r>
                  </m:oMath>
                </a14:m>
                <a:r>
                  <a:rPr lang="en-US" dirty="0"/>
                  <a:t>of the time).</a:t>
                </a:r>
              </a:p>
              <a:p>
                <a:r>
                  <a:rPr lang="en-US" dirty="0"/>
                  <a:t>It is a </a:t>
                </a:r>
                <a:r>
                  <a:rPr lang="en-US" b="1" dirty="0">
                    <a:solidFill>
                      <a:srgbClr val="00B050"/>
                    </a:solidFill>
                  </a:rPr>
                  <a:t>one-shot</a:t>
                </a:r>
                <a:r>
                  <a:rPr lang="en-US" dirty="0"/>
                  <a:t> attack, which does not necessarily make sense.</a:t>
                </a:r>
              </a:p>
              <a:p>
                <a:r>
                  <a:rPr lang="en-GB" dirty="0"/>
                  <a:t>It is </a:t>
                </a:r>
                <a:r>
                  <a:rPr lang="en-GB" b="1" dirty="0">
                    <a:solidFill>
                      <a:srgbClr val="00B050"/>
                    </a:solidFill>
                  </a:rPr>
                  <a:t>untargeted</a:t>
                </a:r>
                <a:r>
                  <a:rPr lang="en-GB" dirty="0"/>
                  <a:t>.</a:t>
                </a:r>
              </a:p>
              <a:p>
                <a:pPr lvl="1"/>
                <a:r>
                  <a:rPr lang="en-GB" dirty="0"/>
                  <a:t>It attempts to invalidate the sample by moving away from its original label,</a:t>
                </a:r>
              </a:p>
              <a:p>
                <a:pPr lvl="1"/>
                <a:r>
                  <a:rPr lang="en-GB" dirty="0"/>
                  <a:t>or in the direction of the least probable class.</a:t>
                </a:r>
              </a:p>
              <a:p>
                <a:pPr lvl="1"/>
                <a:r>
                  <a:rPr lang="en-GB" dirty="0"/>
                  <a:t>This seems to indicate we can orient the direction in which we move and therefore </a:t>
                </a:r>
                <a:r>
                  <a:rPr lang="en-GB" b="1" dirty="0">
                    <a:solidFill>
                      <a:srgbClr val="7030A0"/>
                    </a:solidFill>
                  </a:rPr>
                  <a:t>target</a:t>
                </a:r>
                <a:r>
                  <a:rPr lang="en-GB" dirty="0"/>
                  <a:t> classes…</a:t>
                </a:r>
              </a:p>
            </p:txBody>
          </p:sp>
        </mc:Choice>
        <mc:Fallback xmlns="">
          <p:sp>
            <p:nvSpPr>
              <p:cNvPr id="5" name="Content Placeholder 4">
                <a:extLst>
                  <a:ext uri="{FF2B5EF4-FFF2-40B4-BE49-F238E27FC236}">
                    <a16:creationId xmlns:a16="http://schemas.microsoft.com/office/drawing/2014/main" id="{7C52416B-B27A-4A95-A042-A7B5F634C204}"/>
                  </a:ext>
                </a:extLst>
              </p:cNvPr>
              <p:cNvSpPr>
                <a:spLocks noGrp="1" noRot="1" noChangeAspect="1" noMove="1" noResize="1" noEditPoints="1" noAdjustHandles="1" noChangeArrowheads="1" noChangeShapeType="1" noTextEdit="1"/>
              </p:cNvSpPr>
              <p:nvPr>
                <p:ph idx="1"/>
              </p:nvPr>
            </p:nvSpPr>
            <p:spPr>
              <a:xfrm>
                <a:off x="838200" y="1825624"/>
                <a:ext cx="10515600" cy="5161330"/>
              </a:xfrm>
              <a:blipFill>
                <a:blip r:embed="rId2"/>
                <a:stretch>
                  <a:fillRect l="-1217" t="-1889"/>
                </a:stretch>
              </a:blipFill>
            </p:spPr>
            <p:txBody>
              <a:bodyPr/>
              <a:lstStyle/>
              <a:p>
                <a:r>
                  <a:rPr lang="en-GB">
                    <a:noFill/>
                  </a:rPr>
                  <a:t> </a:t>
                </a:r>
              </a:p>
            </p:txBody>
          </p:sp>
        </mc:Fallback>
      </mc:AlternateContent>
    </p:spTree>
    <p:extLst>
      <p:ext uri="{BB962C8B-B14F-4D97-AF65-F5344CB8AC3E}">
        <p14:creationId xmlns:p14="http://schemas.microsoft.com/office/powerpoint/2010/main" val="3097596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5E33-5B1C-4196-B5C4-04F068F2C3C6}"/>
              </a:ext>
            </a:extLst>
          </p:cNvPr>
          <p:cNvSpPr>
            <a:spLocks noGrp="1"/>
          </p:cNvSpPr>
          <p:nvPr>
            <p:ph type="title"/>
          </p:nvPr>
        </p:nvSpPr>
        <p:spPr/>
        <p:txBody>
          <a:bodyPr/>
          <a:lstStyle/>
          <a:p>
            <a:r>
              <a:rPr lang="en-US" dirty="0"/>
              <a:t>Untargeted gradient attack recap</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52416B-B27A-4A95-A042-A7B5F634C204}"/>
                  </a:ext>
                </a:extLst>
              </p:cNvPr>
              <p:cNvSpPr>
                <a:spLocks noGrp="1"/>
              </p:cNvSpPr>
              <p:nvPr>
                <p:ph idx="1"/>
              </p:nvPr>
            </p:nvSpPr>
            <p:spPr>
              <a:xfrm>
                <a:off x="838200" y="1825624"/>
                <a:ext cx="10515600" cy="5161330"/>
              </a:xfrm>
            </p:spPr>
            <p:txBody>
              <a:bodyPr>
                <a:normAutofit/>
              </a:bodyPr>
              <a:lstStyle/>
              <a:p>
                <a:pPr marL="0" indent="0">
                  <a:buNone/>
                </a:pPr>
                <a:r>
                  <a:rPr lang="en-US" dirty="0"/>
                  <a:t>This being said, it suffers from several problems:</a:t>
                </a:r>
              </a:p>
              <a:p>
                <a:r>
                  <a:rPr lang="en-US" dirty="0"/>
                  <a:t>Its </a:t>
                </a:r>
                <a:r>
                  <a:rPr lang="en-US" b="1" dirty="0"/>
                  <a:t>efficacy is still rather low </a:t>
                </a:r>
                <a:r>
                  <a:rPr lang="en-US" dirty="0"/>
                  <a:t>(fails </a:t>
                </a:r>
                <a14:m>
                  <m:oMath xmlns:m="http://schemas.openxmlformats.org/officeDocument/2006/math">
                    <m:r>
                      <a:rPr lang="en-US" i="1" dirty="0" smtClean="0">
                        <a:latin typeface="Cambria Math" panose="02040503050406030204" pitchFamily="18" charset="0"/>
                      </a:rPr>
                      <m:t>~77% </m:t>
                    </m:r>
                  </m:oMath>
                </a14:m>
                <a:r>
                  <a:rPr lang="en-US" dirty="0"/>
                  <a:t>of the time).</a:t>
                </a:r>
              </a:p>
              <a:p>
                <a:r>
                  <a:rPr lang="en-US" dirty="0"/>
                  <a:t>It is a </a:t>
                </a:r>
                <a:r>
                  <a:rPr lang="en-US" b="1" dirty="0">
                    <a:solidFill>
                      <a:srgbClr val="00B050"/>
                    </a:solidFill>
                  </a:rPr>
                  <a:t>one-shot</a:t>
                </a:r>
                <a:r>
                  <a:rPr lang="en-US" dirty="0"/>
                  <a:t> attack, which does not necessarily make sense.</a:t>
                </a:r>
              </a:p>
              <a:p>
                <a:r>
                  <a:rPr lang="en-GB" dirty="0"/>
                  <a:t>It is </a:t>
                </a:r>
                <a:r>
                  <a:rPr lang="en-GB" b="1" dirty="0">
                    <a:solidFill>
                      <a:srgbClr val="00B050"/>
                    </a:solidFill>
                  </a:rPr>
                  <a:t>untargeted</a:t>
                </a:r>
                <a:r>
                  <a:rPr lang="en-GB" dirty="0"/>
                  <a:t>.</a:t>
                </a:r>
              </a:p>
              <a:p>
                <a:r>
                  <a:rPr lang="en-GB" dirty="0"/>
                  <a:t>Its </a:t>
                </a:r>
                <a:r>
                  <a:rPr lang="en-GB" b="1" dirty="0"/>
                  <a:t>plausibility is not too great.</a:t>
                </a:r>
              </a:p>
            </p:txBody>
          </p:sp>
        </mc:Choice>
        <mc:Fallback xmlns="">
          <p:sp>
            <p:nvSpPr>
              <p:cNvPr id="5" name="Content Placeholder 4">
                <a:extLst>
                  <a:ext uri="{FF2B5EF4-FFF2-40B4-BE49-F238E27FC236}">
                    <a16:creationId xmlns:a16="http://schemas.microsoft.com/office/drawing/2014/main" id="{7C52416B-B27A-4A95-A042-A7B5F634C204}"/>
                  </a:ext>
                </a:extLst>
              </p:cNvPr>
              <p:cNvSpPr>
                <a:spLocks noGrp="1" noRot="1" noChangeAspect="1" noMove="1" noResize="1" noEditPoints="1" noAdjustHandles="1" noChangeArrowheads="1" noChangeShapeType="1" noTextEdit="1"/>
              </p:cNvSpPr>
              <p:nvPr>
                <p:ph idx="1"/>
              </p:nvPr>
            </p:nvSpPr>
            <p:spPr>
              <a:xfrm>
                <a:off x="838200" y="1825624"/>
                <a:ext cx="10515600" cy="5161330"/>
              </a:xfrm>
              <a:blipFill>
                <a:blip r:embed="rId2"/>
                <a:stretch>
                  <a:fillRect l="-1217" t="-1889"/>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684C1898-EBE5-CA47-E2B1-1865EA337C99}"/>
              </a:ext>
            </a:extLst>
          </p:cNvPr>
          <p:cNvPicPr>
            <a:picLocks noChangeAspect="1"/>
          </p:cNvPicPr>
          <p:nvPr/>
        </p:nvPicPr>
        <p:blipFill rotWithShape="1">
          <a:blip r:embed="rId3"/>
          <a:srcRect l="9295" t="34462" r="69039" b="46661"/>
          <a:stretch/>
        </p:blipFill>
        <p:spPr>
          <a:xfrm>
            <a:off x="1982870" y="4505023"/>
            <a:ext cx="8226259" cy="2239653"/>
          </a:xfrm>
          <a:prstGeom prst="rect">
            <a:avLst/>
          </a:prstGeom>
        </p:spPr>
      </p:pic>
    </p:spTree>
    <p:extLst>
      <p:ext uri="{BB962C8B-B14F-4D97-AF65-F5344CB8AC3E}">
        <p14:creationId xmlns:p14="http://schemas.microsoft.com/office/powerpoint/2010/main" val="37591941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5E33-5B1C-4196-B5C4-04F068F2C3C6}"/>
              </a:ext>
            </a:extLst>
          </p:cNvPr>
          <p:cNvSpPr>
            <a:spLocks noGrp="1"/>
          </p:cNvSpPr>
          <p:nvPr>
            <p:ph type="title"/>
          </p:nvPr>
        </p:nvSpPr>
        <p:spPr/>
        <p:txBody>
          <a:bodyPr/>
          <a:lstStyle/>
          <a:p>
            <a:r>
              <a:rPr lang="en-US" dirty="0"/>
              <a:t>Untargeted gradient attack recap</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52416B-B27A-4A95-A042-A7B5F634C204}"/>
                  </a:ext>
                </a:extLst>
              </p:cNvPr>
              <p:cNvSpPr>
                <a:spLocks noGrp="1"/>
              </p:cNvSpPr>
              <p:nvPr>
                <p:ph idx="1"/>
              </p:nvPr>
            </p:nvSpPr>
            <p:spPr>
              <a:xfrm>
                <a:off x="838200" y="1825624"/>
                <a:ext cx="10515600" cy="5161330"/>
              </a:xfrm>
            </p:spPr>
            <p:txBody>
              <a:bodyPr>
                <a:normAutofit/>
              </a:bodyPr>
              <a:lstStyle/>
              <a:p>
                <a:pPr marL="0" indent="0">
                  <a:buNone/>
                </a:pPr>
                <a:r>
                  <a:rPr lang="en-US" dirty="0"/>
                  <a:t>This being said, it suffers from several problems:</a:t>
                </a:r>
              </a:p>
              <a:p>
                <a:r>
                  <a:rPr lang="en-US" dirty="0"/>
                  <a:t>Its </a:t>
                </a:r>
                <a:r>
                  <a:rPr lang="en-US" b="1" dirty="0"/>
                  <a:t>efficacy is still rather low </a:t>
                </a:r>
                <a:r>
                  <a:rPr lang="en-US" dirty="0"/>
                  <a:t>(fails </a:t>
                </a:r>
                <a14:m>
                  <m:oMath xmlns:m="http://schemas.openxmlformats.org/officeDocument/2006/math">
                    <m:r>
                      <a:rPr lang="en-US" i="1" dirty="0" smtClean="0">
                        <a:latin typeface="Cambria Math" panose="02040503050406030204" pitchFamily="18" charset="0"/>
                      </a:rPr>
                      <m:t>~77% </m:t>
                    </m:r>
                  </m:oMath>
                </a14:m>
                <a:r>
                  <a:rPr lang="en-US" dirty="0"/>
                  <a:t>of the time).</a:t>
                </a:r>
              </a:p>
              <a:p>
                <a:r>
                  <a:rPr lang="en-US" dirty="0"/>
                  <a:t>It is a </a:t>
                </a:r>
                <a:r>
                  <a:rPr lang="en-US" b="1" dirty="0">
                    <a:solidFill>
                      <a:srgbClr val="00B050"/>
                    </a:solidFill>
                  </a:rPr>
                  <a:t>one-shot</a:t>
                </a:r>
                <a:r>
                  <a:rPr lang="en-US" dirty="0"/>
                  <a:t> attack, which does not necessarily make sense.</a:t>
                </a:r>
              </a:p>
              <a:p>
                <a:r>
                  <a:rPr lang="en-GB" dirty="0"/>
                  <a:t>It is </a:t>
                </a:r>
                <a:r>
                  <a:rPr lang="en-GB" b="1" dirty="0">
                    <a:solidFill>
                      <a:srgbClr val="00B050"/>
                    </a:solidFill>
                  </a:rPr>
                  <a:t>untargeted</a:t>
                </a:r>
                <a:r>
                  <a:rPr lang="en-GB" dirty="0"/>
                  <a:t>.</a:t>
                </a:r>
              </a:p>
              <a:p>
                <a:r>
                  <a:rPr lang="en-GB" dirty="0"/>
                  <a:t>Its </a:t>
                </a:r>
                <a:r>
                  <a:rPr lang="en-GB" b="1" dirty="0"/>
                  <a:t>plausibility is not too great.</a:t>
                </a:r>
              </a:p>
              <a:p>
                <a:r>
                  <a:rPr lang="en-GB" dirty="0">
                    <a:solidFill>
                      <a:schemeClr val="bg1">
                        <a:lumMod val="65000"/>
                      </a:schemeClr>
                    </a:solidFill>
                  </a:rPr>
                  <a:t>(It has a </a:t>
                </a:r>
                <a:r>
                  <a:rPr lang="en-GB" b="1" dirty="0">
                    <a:solidFill>
                      <a:schemeClr val="bg1">
                        <a:lumMod val="65000"/>
                      </a:schemeClr>
                    </a:solidFill>
                  </a:rPr>
                  <a:t>heavy computational cost</a:t>
                </a:r>
                <a:r>
                  <a:rPr lang="en-GB" dirty="0">
                    <a:solidFill>
                      <a:schemeClr val="bg1">
                        <a:lumMod val="65000"/>
                      </a:schemeClr>
                    </a:solidFill>
                  </a:rPr>
                  <a:t>, as it requires the gradients from the model to be applied on a sample.)</a:t>
                </a:r>
                <a:endParaRPr lang="en-GB" b="1" dirty="0">
                  <a:solidFill>
                    <a:schemeClr val="bg1">
                      <a:lumMod val="65000"/>
                    </a:schemeClr>
                  </a:solidFill>
                </a:endParaRPr>
              </a:p>
            </p:txBody>
          </p:sp>
        </mc:Choice>
        <mc:Fallback xmlns="">
          <p:sp>
            <p:nvSpPr>
              <p:cNvPr id="5" name="Content Placeholder 4">
                <a:extLst>
                  <a:ext uri="{FF2B5EF4-FFF2-40B4-BE49-F238E27FC236}">
                    <a16:creationId xmlns:a16="http://schemas.microsoft.com/office/drawing/2014/main" id="{7C52416B-B27A-4A95-A042-A7B5F634C204}"/>
                  </a:ext>
                </a:extLst>
              </p:cNvPr>
              <p:cNvSpPr>
                <a:spLocks noGrp="1" noRot="1" noChangeAspect="1" noMove="1" noResize="1" noEditPoints="1" noAdjustHandles="1" noChangeArrowheads="1" noChangeShapeType="1" noTextEdit="1"/>
              </p:cNvSpPr>
              <p:nvPr>
                <p:ph idx="1"/>
              </p:nvPr>
            </p:nvSpPr>
            <p:spPr>
              <a:xfrm>
                <a:off x="838200" y="1825624"/>
                <a:ext cx="10515600" cy="5161330"/>
              </a:xfrm>
              <a:blipFill>
                <a:blip r:embed="rId2"/>
                <a:stretch>
                  <a:fillRect l="-1217" t="-1889"/>
                </a:stretch>
              </a:blipFill>
            </p:spPr>
            <p:txBody>
              <a:bodyPr/>
              <a:lstStyle/>
              <a:p>
                <a:r>
                  <a:rPr lang="en-GB">
                    <a:noFill/>
                  </a:rPr>
                  <a:t> </a:t>
                </a:r>
              </a:p>
            </p:txBody>
          </p:sp>
        </mc:Fallback>
      </mc:AlternateContent>
    </p:spTree>
    <p:extLst>
      <p:ext uri="{BB962C8B-B14F-4D97-AF65-F5344CB8AC3E}">
        <p14:creationId xmlns:p14="http://schemas.microsoft.com/office/powerpoint/2010/main" val="189873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5E33-5B1C-4196-B5C4-04F068F2C3C6}"/>
              </a:ext>
            </a:extLst>
          </p:cNvPr>
          <p:cNvSpPr>
            <a:spLocks noGrp="1"/>
          </p:cNvSpPr>
          <p:nvPr>
            <p:ph type="title"/>
          </p:nvPr>
        </p:nvSpPr>
        <p:spPr/>
        <p:txBody>
          <a:bodyPr/>
          <a:lstStyle/>
          <a:p>
            <a:r>
              <a:rPr lang="en-US" dirty="0"/>
              <a:t>Untargeted gradient attack recap</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52416B-B27A-4A95-A042-A7B5F634C204}"/>
                  </a:ext>
                </a:extLst>
              </p:cNvPr>
              <p:cNvSpPr>
                <a:spLocks noGrp="1"/>
              </p:cNvSpPr>
              <p:nvPr>
                <p:ph idx="1"/>
              </p:nvPr>
            </p:nvSpPr>
            <p:spPr>
              <a:xfrm>
                <a:off x="838200" y="1825624"/>
                <a:ext cx="10515600" cy="5161330"/>
              </a:xfrm>
            </p:spPr>
            <p:txBody>
              <a:bodyPr>
                <a:normAutofit/>
              </a:bodyPr>
              <a:lstStyle/>
              <a:p>
                <a:pPr marL="0" indent="0">
                  <a:buNone/>
                </a:pPr>
                <a:r>
                  <a:rPr lang="en-US" dirty="0"/>
                  <a:t>This being said, it suffers from several problems:</a:t>
                </a:r>
              </a:p>
              <a:p>
                <a:r>
                  <a:rPr lang="en-US" dirty="0"/>
                  <a:t>Its </a:t>
                </a:r>
                <a:r>
                  <a:rPr lang="en-US" b="1" dirty="0"/>
                  <a:t>efficacy is still rather low </a:t>
                </a:r>
                <a:r>
                  <a:rPr lang="en-US" dirty="0"/>
                  <a:t>(fails </a:t>
                </a:r>
                <a14:m>
                  <m:oMath xmlns:m="http://schemas.openxmlformats.org/officeDocument/2006/math">
                    <m:r>
                      <a:rPr lang="en-US" i="1" dirty="0" smtClean="0">
                        <a:latin typeface="Cambria Math" panose="02040503050406030204" pitchFamily="18" charset="0"/>
                      </a:rPr>
                      <m:t>~77% </m:t>
                    </m:r>
                  </m:oMath>
                </a14:m>
                <a:r>
                  <a:rPr lang="en-US" dirty="0"/>
                  <a:t>of the time).</a:t>
                </a:r>
              </a:p>
              <a:p>
                <a:r>
                  <a:rPr lang="en-US" dirty="0"/>
                  <a:t>It is a </a:t>
                </a:r>
                <a:r>
                  <a:rPr lang="en-US" b="1" dirty="0">
                    <a:solidFill>
                      <a:srgbClr val="00B050"/>
                    </a:solidFill>
                  </a:rPr>
                  <a:t>one-shot</a:t>
                </a:r>
                <a:r>
                  <a:rPr lang="en-US" dirty="0"/>
                  <a:t> attack, which does not necessarily make sense.</a:t>
                </a:r>
              </a:p>
              <a:p>
                <a:r>
                  <a:rPr lang="en-GB" dirty="0"/>
                  <a:t>It is </a:t>
                </a:r>
                <a:r>
                  <a:rPr lang="en-GB" b="1" dirty="0">
                    <a:solidFill>
                      <a:srgbClr val="00B050"/>
                    </a:solidFill>
                  </a:rPr>
                  <a:t>untargeted</a:t>
                </a:r>
                <a:r>
                  <a:rPr lang="en-GB" dirty="0"/>
                  <a:t>.</a:t>
                </a:r>
              </a:p>
              <a:p>
                <a:r>
                  <a:rPr lang="en-GB" dirty="0"/>
                  <a:t>Its </a:t>
                </a:r>
                <a:r>
                  <a:rPr lang="en-GB" b="1" dirty="0"/>
                  <a:t>plausibility is not too great.</a:t>
                </a:r>
              </a:p>
              <a:p>
                <a:r>
                  <a:rPr lang="en-GB" dirty="0">
                    <a:solidFill>
                      <a:schemeClr val="bg1">
                        <a:lumMod val="65000"/>
                      </a:schemeClr>
                    </a:solidFill>
                  </a:rPr>
                  <a:t>(It has a </a:t>
                </a:r>
                <a:r>
                  <a:rPr lang="en-GB" b="1" dirty="0">
                    <a:solidFill>
                      <a:schemeClr val="bg1">
                        <a:lumMod val="65000"/>
                      </a:schemeClr>
                    </a:solidFill>
                  </a:rPr>
                  <a:t>heavy computational cost</a:t>
                </a:r>
                <a:r>
                  <a:rPr lang="en-GB" dirty="0">
                    <a:solidFill>
                      <a:schemeClr val="bg1">
                        <a:lumMod val="65000"/>
                      </a:schemeClr>
                    </a:solidFill>
                  </a:rPr>
                  <a:t>, as it requires the gradients from the model to be applied on a sample.)</a:t>
                </a:r>
                <a:endParaRPr lang="en-GB" b="1" dirty="0">
                  <a:solidFill>
                    <a:schemeClr val="bg1">
                      <a:lumMod val="65000"/>
                    </a:schemeClr>
                  </a:solidFill>
                </a:endParaRPr>
              </a:p>
              <a:p>
                <a:endParaRPr lang="en-GB" dirty="0"/>
              </a:p>
              <a:p>
                <a:pPr marL="0" indent="0">
                  <a:buNone/>
                </a:pPr>
                <a:r>
                  <a:rPr lang="en-GB" dirty="0"/>
                  <a:t>Our next attack, the </a:t>
                </a:r>
                <a:r>
                  <a:rPr lang="en-GB" b="1" dirty="0"/>
                  <a:t>Fast Gradient Sign Method </a:t>
                </a:r>
                <a:r>
                  <a:rPr lang="en-GB" dirty="0"/>
                  <a:t>attempts to solve this heavy computational issue and help make more plausible samples.</a:t>
                </a:r>
              </a:p>
            </p:txBody>
          </p:sp>
        </mc:Choice>
        <mc:Fallback xmlns="">
          <p:sp>
            <p:nvSpPr>
              <p:cNvPr id="5" name="Content Placeholder 4">
                <a:extLst>
                  <a:ext uri="{FF2B5EF4-FFF2-40B4-BE49-F238E27FC236}">
                    <a16:creationId xmlns:a16="http://schemas.microsoft.com/office/drawing/2014/main" id="{7C52416B-B27A-4A95-A042-A7B5F634C204}"/>
                  </a:ext>
                </a:extLst>
              </p:cNvPr>
              <p:cNvSpPr>
                <a:spLocks noGrp="1" noRot="1" noChangeAspect="1" noMove="1" noResize="1" noEditPoints="1" noAdjustHandles="1" noChangeArrowheads="1" noChangeShapeType="1" noTextEdit="1"/>
              </p:cNvSpPr>
              <p:nvPr>
                <p:ph idx="1"/>
              </p:nvPr>
            </p:nvSpPr>
            <p:spPr>
              <a:xfrm>
                <a:off x="838200" y="1825624"/>
                <a:ext cx="10515600" cy="5161330"/>
              </a:xfrm>
              <a:blipFill>
                <a:blip r:embed="rId2"/>
                <a:stretch>
                  <a:fillRect l="-1217" t="-1889"/>
                </a:stretch>
              </a:blipFill>
            </p:spPr>
            <p:txBody>
              <a:bodyPr/>
              <a:lstStyle/>
              <a:p>
                <a:r>
                  <a:rPr lang="en-GB">
                    <a:noFill/>
                  </a:rPr>
                  <a:t> </a:t>
                </a:r>
              </a:p>
            </p:txBody>
          </p:sp>
        </mc:Fallback>
      </mc:AlternateContent>
    </p:spTree>
    <p:extLst>
      <p:ext uri="{BB962C8B-B14F-4D97-AF65-F5344CB8AC3E}">
        <p14:creationId xmlns:p14="http://schemas.microsoft.com/office/powerpoint/2010/main" val="30247054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05B7-691F-4A6B-B9D6-4D09E1A7D7B4}"/>
              </a:ext>
            </a:extLst>
          </p:cNvPr>
          <p:cNvSpPr>
            <a:spLocks noGrp="1"/>
          </p:cNvSpPr>
          <p:nvPr>
            <p:ph type="title"/>
          </p:nvPr>
        </p:nvSpPr>
        <p:spPr/>
        <p:txBody>
          <a:bodyPr/>
          <a:lstStyle/>
          <a:p>
            <a:r>
              <a:rPr lang="en-US" dirty="0"/>
              <a:t>Fast Gradient Sign Method (FGSM)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923D5-DA4B-47F5-A273-FBA41003A990}"/>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Fast Gradient Sign Method </a:t>
                </a:r>
                <a:r>
                  <a:rPr lang="en-US" b="1" dirty="0"/>
                  <a:t>attack):</a:t>
                </a:r>
              </a:p>
              <a:p>
                <a:pPr marL="0" indent="0">
                  <a:buNone/>
                </a:pPr>
                <a:r>
                  <a:rPr lang="en-GB" dirty="0"/>
                  <a:t>The </a:t>
                </a:r>
                <a:r>
                  <a:rPr lang="en-US" b="1" dirty="0">
                    <a:solidFill>
                      <a:srgbClr val="00B050"/>
                    </a:solidFill>
                  </a:rPr>
                  <a:t>Fast Gradient Sign Method </a:t>
                </a:r>
                <a:r>
                  <a:rPr lang="en-US" b="1" dirty="0"/>
                  <a:t>attack</a:t>
                </a:r>
                <a:r>
                  <a:rPr lang="en-US" dirty="0"/>
                  <a:t> only uses the </a:t>
                </a:r>
                <a:r>
                  <a:rPr lang="en-US" b="1" dirty="0">
                    <a:solidFill>
                      <a:schemeClr val="accent2"/>
                    </a:solidFill>
                  </a:rPr>
                  <a:t>sign</a:t>
                </a:r>
                <a:r>
                  <a:rPr lang="en-US" dirty="0"/>
                  <a:t> of the gradient to create an attack sample.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lgn="ctr">
                  <a:buNone/>
                </a:pPr>
                <a:r>
                  <a:rPr lang="en-GB" dirty="0"/>
                  <a:t>(Gradient attack)</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𝝐</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0" smtClean="0">
                              <a:solidFill>
                                <a:schemeClr val="accent2"/>
                              </a:solidFill>
                              <a:latin typeface="Cambria Math" panose="02040503050406030204" pitchFamily="18" charset="0"/>
                            </a:rPr>
                            <m:t>𝐬𝐢𝐠𝐧</m:t>
                          </m:r>
                          <m:r>
                            <a:rPr lang="en-US" b="1" i="0" smtClean="0">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r>
                        <a:rPr lang="en-US" b="1" i="1" dirty="0">
                          <a:latin typeface="Cambria Math" panose="02040503050406030204" pitchFamily="18" charset="0"/>
                        </a:rPr>
                        <m:t>)</m:t>
                      </m:r>
                    </m:oMath>
                  </m:oMathPara>
                </a14:m>
                <a:endParaRPr lang="en-GB" b="1" dirty="0"/>
              </a:p>
              <a:p>
                <a:pPr marL="0" indent="0" algn="ctr">
                  <a:buNone/>
                </a:pPr>
                <a:r>
                  <a:rPr lang="en-GB" dirty="0"/>
                  <a:t>(FGSM attack)</a:t>
                </a:r>
              </a:p>
            </p:txBody>
          </p:sp>
        </mc:Choice>
        <mc:Fallback xmlns="">
          <p:sp>
            <p:nvSpPr>
              <p:cNvPr id="3" name="Content Placeholder 2">
                <a:extLst>
                  <a:ext uri="{FF2B5EF4-FFF2-40B4-BE49-F238E27FC236}">
                    <a16:creationId xmlns:a16="http://schemas.microsoft.com/office/drawing/2014/main" id="{849923D5-DA4B-47F5-A273-FBA41003A99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4341378B-543E-4D1F-B69F-30176541128D}"/>
              </a:ext>
            </a:extLst>
          </p:cNvPr>
          <p:cNvPicPr>
            <a:picLocks noChangeAspect="1"/>
          </p:cNvPicPr>
          <p:nvPr/>
        </p:nvPicPr>
        <p:blipFill rotWithShape="1">
          <a:blip r:embed="rId3"/>
          <a:srcRect l="10641" t="44718" r="69103" b="33743"/>
          <a:stretch/>
        </p:blipFill>
        <p:spPr>
          <a:xfrm>
            <a:off x="5994877" y="4584407"/>
            <a:ext cx="6102494" cy="2027727"/>
          </a:xfrm>
          <a:prstGeom prst="rect">
            <a:avLst/>
          </a:prstGeom>
        </p:spPr>
      </p:pic>
      <p:sp>
        <p:nvSpPr>
          <p:cNvPr id="8" name="Rectangle 7">
            <a:extLst>
              <a:ext uri="{FF2B5EF4-FFF2-40B4-BE49-F238E27FC236}">
                <a16:creationId xmlns:a16="http://schemas.microsoft.com/office/drawing/2014/main" id="{D51D5F37-213D-4664-9F16-98A40CA6AC3C}"/>
              </a:ext>
            </a:extLst>
          </p:cNvPr>
          <p:cNvSpPr/>
          <p:nvPr/>
        </p:nvSpPr>
        <p:spPr>
          <a:xfrm>
            <a:off x="6432538" y="4798966"/>
            <a:ext cx="5103446" cy="44547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338613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05B7-691F-4A6B-B9D6-4D09E1A7D7B4}"/>
              </a:ext>
            </a:extLst>
          </p:cNvPr>
          <p:cNvSpPr>
            <a:spLocks noGrp="1"/>
          </p:cNvSpPr>
          <p:nvPr>
            <p:ph type="title"/>
          </p:nvPr>
        </p:nvSpPr>
        <p:spPr/>
        <p:txBody>
          <a:bodyPr/>
          <a:lstStyle/>
          <a:p>
            <a:r>
              <a:rPr lang="en-US" dirty="0"/>
              <a:t>Fast Gradient Sign Method (FGSM)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923D5-DA4B-47F5-A273-FBA41003A990}"/>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Fast Gradient Sign Method </a:t>
                </a:r>
                <a:r>
                  <a:rPr lang="en-US" b="1" dirty="0"/>
                  <a:t>attack):</a:t>
                </a:r>
              </a:p>
              <a:p>
                <a:pPr marL="0" indent="0">
                  <a:buNone/>
                </a:pPr>
                <a:r>
                  <a:rPr lang="en-GB" dirty="0"/>
                  <a:t>The </a:t>
                </a:r>
                <a:r>
                  <a:rPr lang="en-US" b="1" dirty="0">
                    <a:solidFill>
                      <a:srgbClr val="00B050"/>
                    </a:solidFill>
                  </a:rPr>
                  <a:t>Fast Gradient Sign Method </a:t>
                </a:r>
                <a:r>
                  <a:rPr lang="en-US" b="1" dirty="0"/>
                  <a:t>attack</a:t>
                </a:r>
                <a:r>
                  <a:rPr lang="en-US" dirty="0"/>
                  <a:t> only uses the </a:t>
                </a:r>
                <a:r>
                  <a:rPr lang="en-US" b="1" dirty="0">
                    <a:solidFill>
                      <a:schemeClr val="accent2"/>
                    </a:solidFill>
                  </a:rPr>
                  <a:t>sign</a:t>
                </a:r>
                <a:r>
                  <a:rPr lang="en-US" dirty="0"/>
                  <a:t> of the gradient to create an attack sample.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lgn="ctr">
                  <a:buNone/>
                </a:pPr>
                <a:r>
                  <a:rPr lang="en-GB" dirty="0"/>
                  <a:t>(Gradient attack)</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𝝐</m:t>
                      </m:r>
                      <m:r>
                        <a:rPr lang="en-US" b="1" i="1" smtClean="0">
                          <a:latin typeface="Cambria Math" panose="02040503050406030204" pitchFamily="18" charset="0"/>
                        </a:rPr>
                        <m:t> </m:t>
                      </m:r>
                      <m:sSub>
                        <m:sSubPr>
                          <m:ctrlPr>
                            <a:rPr lang="en-US" b="1" i="1">
                              <a:latin typeface="Cambria Math" panose="02040503050406030204" pitchFamily="18" charset="0"/>
                            </a:rPr>
                          </m:ctrlPr>
                        </m:sSubPr>
                        <m:e>
                          <m:r>
                            <a:rPr lang="en-US" b="1" i="0" smtClean="0">
                              <a:solidFill>
                                <a:schemeClr val="accent2"/>
                              </a:solidFill>
                              <a:latin typeface="Cambria Math" panose="02040503050406030204" pitchFamily="18" charset="0"/>
                            </a:rPr>
                            <m:t>𝐬𝐢𝐠𝐧</m:t>
                          </m:r>
                          <m:r>
                            <a:rPr lang="en-US" b="1" i="0" smtClean="0">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r>
                        <a:rPr lang="en-US" b="1" i="1" dirty="0">
                          <a:latin typeface="Cambria Math" panose="02040503050406030204" pitchFamily="18" charset="0"/>
                        </a:rPr>
                        <m:t>)</m:t>
                      </m:r>
                    </m:oMath>
                  </m:oMathPara>
                </a14:m>
                <a:endParaRPr lang="en-GB" b="1" dirty="0"/>
              </a:p>
              <a:p>
                <a:pPr marL="0" indent="0" algn="ctr">
                  <a:buNone/>
                </a:pPr>
                <a:r>
                  <a:rPr lang="en-GB" dirty="0"/>
                  <a:t>(FGSM attack)</a:t>
                </a:r>
              </a:p>
            </p:txBody>
          </p:sp>
        </mc:Choice>
        <mc:Fallback xmlns="">
          <p:sp>
            <p:nvSpPr>
              <p:cNvPr id="3" name="Content Placeholder 2">
                <a:extLst>
                  <a:ext uri="{FF2B5EF4-FFF2-40B4-BE49-F238E27FC236}">
                    <a16:creationId xmlns:a16="http://schemas.microsoft.com/office/drawing/2014/main" id="{849923D5-DA4B-47F5-A273-FBA41003A99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D48D13-CA7E-4D3F-8E6F-81855A6BE272}"/>
                  </a:ext>
                </a:extLst>
              </p:cNvPr>
              <p:cNvSpPr>
                <a:spLocks noGrp="1"/>
              </p:cNvSpPr>
              <p:nvPr>
                <p:ph sz="half" idx="2"/>
              </p:nvPr>
            </p:nvSpPr>
            <p:spPr>
              <a:xfrm>
                <a:off x="6172199" y="1825625"/>
                <a:ext cx="5636847" cy="4351338"/>
              </a:xfrm>
            </p:spPr>
            <p:txBody>
              <a:bodyPr/>
              <a:lstStyle/>
              <a:p>
                <a:pPr marL="0" indent="0">
                  <a:buNone/>
                </a:pPr>
                <a:r>
                  <a:rPr lang="en-GB" b="1" dirty="0">
                    <a:solidFill>
                      <a:schemeClr val="accent2"/>
                    </a:solidFill>
                  </a:rPr>
                  <a:t>Important property: </a:t>
                </a:r>
                <a:r>
                  <a:rPr lang="en-GB" dirty="0">
                    <a:solidFill>
                      <a:schemeClr val="accent2"/>
                    </a:solidFill>
                  </a:rPr>
                  <a:t>this also helps to make more plausible samples, as it will, by design, verify </a:t>
                </a:r>
                <a14:m>
                  <m:oMath xmlns:m="http://schemas.openxmlformats.org/officeDocument/2006/math">
                    <m:sSub>
                      <m:sSubPr>
                        <m:ctrlPr>
                          <a:rPr lang="en-US" b="1" i="1" smtClean="0">
                            <a:solidFill>
                              <a:schemeClr val="accent2"/>
                            </a:solidFill>
                            <a:latin typeface="Cambria Math" panose="02040503050406030204" pitchFamily="18" charset="0"/>
                          </a:rPr>
                        </m:ctrlPr>
                      </m:sSubPr>
                      <m:e>
                        <m:d>
                          <m:dPr>
                            <m:begChr m:val="‖"/>
                            <m:endChr m:val="‖"/>
                            <m:ctrlPr>
                              <a:rPr lang="en-GB" b="1" i="1" smtClean="0">
                                <a:solidFill>
                                  <a:schemeClr val="accent2"/>
                                </a:solidFill>
                                <a:latin typeface="Cambria Math" panose="02040503050406030204" pitchFamily="18" charset="0"/>
                              </a:rPr>
                            </m:ctrlPr>
                          </m:dPr>
                          <m:e>
                            <m:acc>
                              <m:accPr>
                                <m:chr m:val="̃"/>
                                <m:ctrlPr>
                                  <a:rPr lang="en-GB" b="1" i="1" smtClean="0">
                                    <a:solidFill>
                                      <a:schemeClr val="accent2"/>
                                    </a:solidFill>
                                    <a:latin typeface="Cambria Math" panose="02040503050406030204" pitchFamily="18" charset="0"/>
                                  </a:rPr>
                                </m:ctrlPr>
                              </m:accPr>
                              <m:e>
                                <m:r>
                                  <a:rPr lang="en-US" b="1" i="1" smtClean="0">
                                    <a:solidFill>
                                      <a:schemeClr val="accent2"/>
                                    </a:solidFill>
                                    <a:latin typeface="Cambria Math" panose="02040503050406030204" pitchFamily="18" charset="0"/>
                                  </a:rPr>
                                  <m:t>𝒙</m:t>
                                </m:r>
                              </m:e>
                            </m:acc>
                            <m:r>
                              <a:rPr lang="en-US" b="1" i="1" smtClean="0">
                                <a:solidFill>
                                  <a:schemeClr val="accent2"/>
                                </a:solidFill>
                                <a:latin typeface="Cambria Math" panose="02040503050406030204" pitchFamily="18" charset="0"/>
                              </a:rPr>
                              <m:t>−</m:t>
                            </m:r>
                            <m:r>
                              <a:rPr lang="en-US" b="1" i="1" smtClean="0">
                                <a:solidFill>
                                  <a:schemeClr val="accent2"/>
                                </a:solidFill>
                                <a:latin typeface="Cambria Math" panose="02040503050406030204" pitchFamily="18" charset="0"/>
                              </a:rPr>
                              <m:t>𝒙</m:t>
                            </m:r>
                          </m:e>
                        </m:d>
                      </m:e>
                      <m:sub>
                        <m:r>
                          <a:rPr lang="en-US" b="1" i="1" smtClean="0">
                            <a:solidFill>
                              <a:schemeClr val="accent2"/>
                            </a:solidFill>
                            <a:latin typeface="Cambria Math" panose="02040503050406030204" pitchFamily="18" charset="0"/>
                          </a:rPr>
                          <m:t>∞</m:t>
                        </m:r>
                      </m:sub>
                    </m:sSub>
                    <m:r>
                      <a:rPr lang="en-US" b="1" i="1" smtClean="0">
                        <a:solidFill>
                          <a:schemeClr val="accent2"/>
                        </a:solidFill>
                        <a:latin typeface="Cambria Math" panose="02040503050406030204" pitchFamily="18" charset="0"/>
                      </a:rPr>
                      <m:t>≤</m:t>
                    </m:r>
                    <m:r>
                      <a:rPr lang="en-US" b="1" i="1" smtClean="0">
                        <a:solidFill>
                          <a:schemeClr val="accent2"/>
                        </a:solidFill>
                        <a:latin typeface="Cambria Math" panose="02040503050406030204" pitchFamily="18" charset="0"/>
                      </a:rPr>
                      <m:t>𝝐</m:t>
                    </m:r>
                  </m:oMath>
                </a14:m>
                <a:r>
                  <a:rPr lang="en-GB" dirty="0">
                    <a:solidFill>
                      <a:schemeClr val="accent2"/>
                    </a:solidFill>
                  </a:rPr>
                  <a:t>.</a:t>
                </a:r>
              </a:p>
              <a:p>
                <a:r>
                  <a:rPr lang="en-GB" dirty="0"/>
                  <a:t>(</a:t>
                </a:r>
                <a:r>
                  <a:rPr lang="en-GB" b="1" dirty="0"/>
                  <a:t>Plausibility constraint </a:t>
                </a:r>
                <a:r>
                  <a:rPr lang="en-GB" dirty="0"/>
                  <a:t>that we did not have it in the previous attacks!)</a:t>
                </a:r>
              </a:p>
              <a:p>
                <a:endParaRPr lang="en-GB" dirty="0"/>
              </a:p>
            </p:txBody>
          </p:sp>
        </mc:Choice>
        <mc:Fallback xmlns="">
          <p:sp>
            <p:nvSpPr>
              <p:cNvPr id="4" name="Content Placeholder 3">
                <a:extLst>
                  <a:ext uri="{FF2B5EF4-FFF2-40B4-BE49-F238E27FC236}">
                    <a16:creationId xmlns:a16="http://schemas.microsoft.com/office/drawing/2014/main" id="{FCD48D13-CA7E-4D3F-8E6F-81855A6BE272}"/>
                  </a:ext>
                </a:extLst>
              </p:cNvPr>
              <p:cNvSpPr>
                <a:spLocks noGrp="1" noRot="1" noChangeAspect="1" noMove="1" noResize="1" noEditPoints="1" noAdjustHandles="1" noChangeArrowheads="1" noChangeShapeType="1" noTextEdit="1"/>
              </p:cNvSpPr>
              <p:nvPr>
                <p:ph sz="half" idx="2"/>
              </p:nvPr>
            </p:nvSpPr>
            <p:spPr>
              <a:xfrm>
                <a:off x="6172199" y="1825625"/>
                <a:ext cx="5636847" cy="4351338"/>
              </a:xfrm>
              <a:blipFill>
                <a:blip r:embed="rId3"/>
                <a:stretch>
                  <a:fillRect l="-2162" t="-2241" r="-281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FB90BB8-CB16-479B-91E7-A416CAF26632}"/>
              </a:ext>
            </a:extLst>
          </p:cNvPr>
          <p:cNvPicPr>
            <a:picLocks noChangeAspect="1"/>
          </p:cNvPicPr>
          <p:nvPr/>
        </p:nvPicPr>
        <p:blipFill rotWithShape="1">
          <a:blip r:embed="rId4"/>
          <a:srcRect l="10641" t="44718" r="69103" b="33743"/>
          <a:stretch/>
        </p:blipFill>
        <p:spPr>
          <a:xfrm>
            <a:off x="5994877" y="4584407"/>
            <a:ext cx="6102494" cy="2027727"/>
          </a:xfrm>
          <a:prstGeom prst="rect">
            <a:avLst/>
          </a:prstGeom>
        </p:spPr>
      </p:pic>
      <p:sp>
        <p:nvSpPr>
          <p:cNvPr id="6" name="Rectangle 5">
            <a:extLst>
              <a:ext uri="{FF2B5EF4-FFF2-40B4-BE49-F238E27FC236}">
                <a16:creationId xmlns:a16="http://schemas.microsoft.com/office/drawing/2014/main" id="{734EC23D-8A04-4B8E-BE80-395399BAF150}"/>
              </a:ext>
            </a:extLst>
          </p:cNvPr>
          <p:cNvSpPr/>
          <p:nvPr/>
        </p:nvSpPr>
        <p:spPr>
          <a:xfrm>
            <a:off x="6432538" y="4798966"/>
            <a:ext cx="5103446" cy="445477"/>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6557207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6C5DD28-A27B-42B3-A3DD-AAB91753C390}"/>
              </a:ext>
            </a:extLst>
          </p:cNvPr>
          <p:cNvSpPr>
            <a:spLocks noGrp="1"/>
          </p:cNvSpPr>
          <p:nvPr>
            <p:ph type="title"/>
          </p:nvPr>
        </p:nvSpPr>
        <p:spPr/>
        <p:txBody>
          <a:bodyPr/>
          <a:lstStyle/>
          <a:p>
            <a:r>
              <a:rPr lang="en-US" dirty="0"/>
              <a:t>Remember</a:t>
            </a:r>
            <a:endParaRPr lang="en-GB" dirty="0"/>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D11C8AEA-6565-4BE3-AA70-FEFBBB4DC9C8}"/>
                  </a:ext>
                </a:extLst>
              </p:cNvPr>
              <p:cNvSpPr>
                <a:spLocks noGrp="1"/>
              </p:cNvSpPr>
              <p:nvPr>
                <p:ph idx="1"/>
              </p:nvPr>
            </p:nvSpPr>
            <p:spPr/>
            <p:txBody>
              <a:bodyPr>
                <a:normAutofit/>
              </a:bodyPr>
              <a:lstStyle/>
              <a:p>
                <a14:m>
                  <m:oMath xmlns:m="http://schemas.openxmlformats.org/officeDocument/2006/math">
                    <m:sSup>
                      <m:sSupPr>
                        <m:ctrlPr>
                          <a:rPr lang="en-US" b="1" i="1" dirty="0" smtClean="0">
                            <a:solidFill>
                              <a:schemeClr val="bg1">
                                <a:lumMod val="65000"/>
                              </a:schemeClr>
                            </a:solidFill>
                            <a:latin typeface="Cambria Math" panose="02040503050406030204" pitchFamily="18" charset="0"/>
                          </a:rPr>
                        </m:ctrlPr>
                      </m:sSupPr>
                      <m:e>
                        <m:r>
                          <a:rPr lang="en-US" b="1" i="1" dirty="0" smtClean="0">
                            <a:solidFill>
                              <a:schemeClr val="bg1">
                                <a:lumMod val="65000"/>
                              </a:schemeClr>
                            </a:solidFill>
                            <a:latin typeface="Cambria Math" panose="02040503050406030204" pitchFamily="18" charset="0"/>
                          </a:rPr>
                          <m:t>𝑳</m:t>
                        </m:r>
                      </m:e>
                      <m:sup>
                        <m:r>
                          <a:rPr lang="en-US" b="1" i="1" dirty="0" smtClean="0">
                            <a:solidFill>
                              <a:schemeClr val="bg1">
                                <a:lumMod val="65000"/>
                              </a:schemeClr>
                            </a:solidFill>
                            <a:latin typeface="Cambria Math" panose="02040503050406030204" pitchFamily="18" charset="0"/>
                          </a:rPr>
                          <m:t>𝟎</m:t>
                        </m:r>
                      </m:sup>
                    </m:sSup>
                  </m:oMath>
                </a14:m>
                <a:r>
                  <a:rPr lang="en-US" b="1" dirty="0">
                    <a:solidFill>
                      <a:schemeClr val="bg1">
                        <a:lumMod val="65000"/>
                      </a:schemeClr>
                    </a:solidFill>
                  </a:rPr>
                  <a:t>norm: </a:t>
                </a:r>
                <a:r>
                  <a:rPr lang="en-US" dirty="0">
                    <a:solidFill>
                      <a:schemeClr val="bg1">
                        <a:lumMod val="65000"/>
                      </a:schemeClr>
                    </a:solidFill>
                  </a:rPr>
                  <a:t>bounds the total number of pixels in </a:t>
                </a:r>
                <a14:m>
                  <m:oMath xmlns:m="http://schemas.openxmlformats.org/officeDocument/2006/math">
                    <m:acc>
                      <m:accPr>
                        <m:chr m:val="̃"/>
                        <m:ctrlPr>
                          <a:rPr lang="en-US" b="0" i="1" smtClean="0">
                            <a:solidFill>
                              <a:schemeClr val="bg1">
                                <a:lumMod val="65000"/>
                              </a:schemeClr>
                            </a:solidFill>
                            <a:latin typeface="Cambria Math" panose="02040503050406030204" pitchFamily="18" charset="0"/>
                          </a:rPr>
                        </m:ctrlPr>
                      </m:accPr>
                      <m:e>
                        <m:r>
                          <a:rPr lang="en-US" b="0" i="1" smtClean="0">
                            <a:solidFill>
                              <a:schemeClr val="bg1">
                                <a:lumMod val="65000"/>
                              </a:schemeClr>
                            </a:solidFill>
                            <a:latin typeface="Cambria Math" panose="02040503050406030204" pitchFamily="18" charset="0"/>
                          </a:rPr>
                          <m:t>𝑥</m:t>
                        </m:r>
                      </m:e>
                    </m:acc>
                  </m:oMath>
                </a14:m>
                <a:r>
                  <a:rPr lang="en-US" dirty="0">
                    <a:solidFill>
                      <a:schemeClr val="bg1">
                        <a:lumMod val="65000"/>
                      </a:schemeClr>
                    </a:solidFill>
                  </a:rPr>
                  <a:t> that can be modified with respect to </a:t>
                </a:r>
                <a14:m>
                  <m:oMath xmlns:m="http://schemas.openxmlformats.org/officeDocument/2006/math">
                    <m:r>
                      <a:rPr lang="en-US" b="0" i="1" smtClean="0">
                        <a:solidFill>
                          <a:schemeClr val="bg1">
                            <a:lumMod val="65000"/>
                          </a:schemeClr>
                        </a:solidFill>
                        <a:latin typeface="Cambria Math" panose="02040503050406030204" pitchFamily="18" charset="0"/>
                      </a:rPr>
                      <m:t>𝑥</m:t>
                    </m:r>
                  </m:oMath>
                </a14:m>
                <a:r>
                  <a:rPr lang="en-US" dirty="0">
                    <a:solidFill>
                      <a:schemeClr val="bg1">
                        <a:lumMod val="65000"/>
                      </a:schemeClr>
                    </a:solidFill>
                  </a:rPr>
                  <a:t> (though they can be modified by any amount).</a:t>
                </a:r>
              </a:p>
              <a:p>
                <a14:m>
                  <m:oMath xmlns:m="http://schemas.openxmlformats.org/officeDocument/2006/math">
                    <m:sSup>
                      <m:sSupPr>
                        <m:ctrlPr>
                          <a:rPr lang="en-US" b="1" i="1" dirty="0" smtClean="0">
                            <a:solidFill>
                              <a:schemeClr val="bg1">
                                <a:lumMod val="65000"/>
                              </a:schemeClr>
                            </a:solidFill>
                            <a:latin typeface="Cambria Math" panose="02040503050406030204" pitchFamily="18" charset="0"/>
                          </a:rPr>
                        </m:ctrlPr>
                      </m:sSupPr>
                      <m:e>
                        <m:r>
                          <a:rPr lang="en-US" b="1" i="1" dirty="0" smtClean="0">
                            <a:solidFill>
                              <a:schemeClr val="bg1">
                                <a:lumMod val="65000"/>
                              </a:schemeClr>
                            </a:solidFill>
                            <a:latin typeface="Cambria Math" panose="02040503050406030204" pitchFamily="18" charset="0"/>
                          </a:rPr>
                          <m:t>𝑳</m:t>
                        </m:r>
                      </m:e>
                      <m:sup>
                        <m:r>
                          <a:rPr lang="en-US" b="1" i="1" dirty="0" smtClean="0">
                            <a:solidFill>
                              <a:schemeClr val="bg1">
                                <a:lumMod val="65000"/>
                              </a:schemeClr>
                            </a:solidFill>
                            <a:latin typeface="Cambria Math" panose="02040503050406030204" pitchFamily="18" charset="0"/>
                          </a:rPr>
                          <m:t>𝟏</m:t>
                        </m:r>
                      </m:sup>
                    </m:sSup>
                  </m:oMath>
                </a14:m>
                <a:r>
                  <a:rPr lang="en-US" b="1" dirty="0">
                    <a:solidFill>
                      <a:schemeClr val="bg1">
                        <a:lumMod val="65000"/>
                      </a:schemeClr>
                    </a:solidFill>
                  </a:rPr>
                  <a:t> norm: </a:t>
                </a:r>
                <a:r>
                  <a:rPr lang="en-US" dirty="0">
                    <a:solidFill>
                      <a:schemeClr val="bg1">
                        <a:lumMod val="65000"/>
                      </a:schemeClr>
                    </a:solidFill>
                  </a:rPr>
                  <a:t>bounds the average absolute distance between the values of pixels in </a:t>
                </a:r>
                <a14:m>
                  <m:oMath xmlns:m="http://schemas.openxmlformats.org/officeDocument/2006/math">
                    <m:acc>
                      <m:accPr>
                        <m:chr m:val="̃"/>
                        <m:ctrlPr>
                          <a:rPr lang="en-US" b="0" i="1" smtClean="0">
                            <a:solidFill>
                              <a:schemeClr val="bg1">
                                <a:lumMod val="65000"/>
                              </a:schemeClr>
                            </a:solidFill>
                            <a:latin typeface="Cambria Math" panose="02040503050406030204" pitchFamily="18" charset="0"/>
                          </a:rPr>
                        </m:ctrlPr>
                      </m:accPr>
                      <m:e>
                        <m:r>
                          <a:rPr lang="en-US" b="0" i="1" smtClean="0">
                            <a:solidFill>
                              <a:schemeClr val="bg1">
                                <a:lumMod val="65000"/>
                              </a:schemeClr>
                            </a:solidFill>
                            <a:latin typeface="Cambria Math" panose="02040503050406030204" pitchFamily="18" charset="0"/>
                          </a:rPr>
                          <m:t>𝑥</m:t>
                        </m:r>
                      </m:e>
                    </m:acc>
                    <m:r>
                      <a:rPr lang="en-US" b="0" i="1" smtClean="0">
                        <a:solidFill>
                          <a:schemeClr val="bg1">
                            <a:lumMod val="65000"/>
                          </a:schemeClr>
                        </a:solidFill>
                        <a:latin typeface="Cambria Math" panose="02040503050406030204" pitchFamily="18" charset="0"/>
                      </a:rPr>
                      <m:t> </m:t>
                    </m:r>
                  </m:oMath>
                </a14:m>
                <a:r>
                  <a:rPr lang="en-US" dirty="0">
                    <a:solidFill>
                      <a:schemeClr val="bg1">
                        <a:lumMod val="65000"/>
                      </a:schemeClr>
                    </a:solidFill>
                  </a:rPr>
                  <a:t>and the corresponding pixels in </a:t>
                </a:r>
                <a14:m>
                  <m:oMath xmlns:m="http://schemas.openxmlformats.org/officeDocument/2006/math">
                    <m:r>
                      <a:rPr lang="en-US" b="0" i="1" smtClean="0">
                        <a:solidFill>
                          <a:schemeClr val="bg1">
                            <a:lumMod val="65000"/>
                          </a:schemeClr>
                        </a:solidFill>
                        <a:latin typeface="Cambria Math" panose="02040503050406030204" pitchFamily="18" charset="0"/>
                      </a:rPr>
                      <m:t>𝑥</m:t>
                    </m:r>
                  </m:oMath>
                </a14:m>
                <a:r>
                  <a:rPr lang="en-US" dirty="0">
                    <a:solidFill>
                      <a:schemeClr val="bg1">
                        <a:lumMod val="65000"/>
                      </a:schemeClr>
                    </a:solidFill>
                  </a:rPr>
                  <a:t>.</a:t>
                </a:r>
              </a:p>
              <a:p>
                <a14:m>
                  <m:oMath xmlns:m="http://schemas.openxmlformats.org/officeDocument/2006/math">
                    <m:sSup>
                      <m:sSupPr>
                        <m:ctrlPr>
                          <a:rPr lang="en-US" b="1" i="1" dirty="0" smtClean="0">
                            <a:solidFill>
                              <a:schemeClr val="bg1">
                                <a:lumMod val="65000"/>
                              </a:schemeClr>
                            </a:solidFill>
                            <a:latin typeface="Cambria Math" panose="02040503050406030204" pitchFamily="18" charset="0"/>
                          </a:rPr>
                        </m:ctrlPr>
                      </m:sSupPr>
                      <m:e>
                        <m:r>
                          <a:rPr lang="en-US" b="1" i="1" dirty="0" smtClean="0">
                            <a:solidFill>
                              <a:schemeClr val="bg1">
                                <a:lumMod val="65000"/>
                              </a:schemeClr>
                            </a:solidFill>
                            <a:latin typeface="Cambria Math" panose="02040503050406030204" pitchFamily="18" charset="0"/>
                          </a:rPr>
                          <m:t>𝑳</m:t>
                        </m:r>
                      </m:e>
                      <m:sup>
                        <m:r>
                          <a:rPr lang="en-US" b="1" i="1" dirty="0" smtClean="0">
                            <a:solidFill>
                              <a:schemeClr val="bg1">
                                <a:lumMod val="65000"/>
                              </a:schemeClr>
                            </a:solidFill>
                            <a:latin typeface="Cambria Math" panose="02040503050406030204" pitchFamily="18" charset="0"/>
                          </a:rPr>
                          <m:t>𝟐</m:t>
                        </m:r>
                      </m:sup>
                    </m:sSup>
                  </m:oMath>
                </a14:m>
                <a:r>
                  <a:rPr lang="en-US" b="1" dirty="0">
                    <a:solidFill>
                      <a:schemeClr val="bg1">
                        <a:lumMod val="65000"/>
                      </a:schemeClr>
                    </a:solidFill>
                  </a:rPr>
                  <a:t> norm: </a:t>
                </a:r>
                <a:r>
                  <a:rPr lang="en-US" dirty="0">
                    <a:solidFill>
                      <a:schemeClr val="bg1">
                        <a:lumMod val="65000"/>
                      </a:schemeClr>
                    </a:solidFill>
                  </a:rPr>
                  <a:t>bounds the total squared distance between the values of pixels in </a:t>
                </a:r>
                <a14:m>
                  <m:oMath xmlns:m="http://schemas.openxmlformats.org/officeDocument/2006/math">
                    <m:acc>
                      <m:accPr>
                        <m:chr m:val="̃"/>
                        <m:ctrlPr>
                          <a:rPr lang="en-US" b="0" i="1" smtClean="0">
                            <a:solidFill>
                              <a:schemeClr val="bg1">
                                <a:lumMod val="65000"/>
                              </a:schemeClr>
                            </a:solidFill>
                            <a:latin typeface="Cambria Math" panose="02040503050406030204" pitchFamily="18" charset="0"/>
                          </a:rPr>
                        </m:ctrlPr>
                      </m:accPr>
                      <m:e>
                        <m:r>
                          <a:rPr lang="en-US" b="0" i="1" smtClean="0">
                            <a:solidFill>
                              <a:schemeClr val="bg1">
                                <a:lumMod val="65000"/>
                              </a:schemeClr>
                            </a:solidFill>
                            <a:latin typeface="Cambria Math" panose="02040503050406030204" pitchFamily="18" charset="0"/>
                          </a:rPr>
                          <m:t>𝑥</m:t>
                        </m:r>
                      </m:e>
                    </m:acc>
                    <m:r>
                      <a:rPr lang="en-US" b="0" i="1" smtClean="0">
                        <a:solidFill>
                          <a:schemeClr val="bg1">
                            <a:lumMod val="65000"/>
                          </a:schemeClr>
                        </a:solidFill>
                        <a:latin typeface="Cambria Math" panose="02040503050406030204" pitchFamily="18" charset="0"/>
                      </a:rPr>
                      <m:t> </m:t>
                    </m:r>
                  </m:oMath>
                </a14:m>
                <a:r>
                  <a:rPr lang="en-US" dirty="0">
                    <a:solidFill>
                      <a:schemeClr val="bg1">
                        <a:lumMod val="65000"/>
                      </a:schemeClr>
                    </a:solidFill>
                  </a:rPr>
                  <a:t>and the corresponding pixels in </a:t>
                </a:r>
                <a14:m>
                  <m:oMath xmlns:m="http://schemas.openxmlformats.org/officeDocument/2006/math">
                    <m:r>
                      <a:rPr lang="en-US" b="0" i="1" smtClean="0">
                        <a:solidFill>
                          <a:schemeClr val="bg1">
                            <a:lumMod val="65000"/>
                          </a:schemeClr>
                        </a:solidFill>
                        <a:latin typeface="Cambria Math" panose="02040503050406030204" pitchFamily="18" charset="0"/>
                      </a:rPr>
                      <m:t>𝑥</m:t>
                    </m:r>
                  </m:oMath>
                </a14:m>
                <a:r>
                  <a:rPr lang="en-US" dirty="0">
                    <a:solidFill>
                      <a:schemeClr val="bg1">
                        <a:lumMod val="65000"/>
                      </a:schemeClr>
                    </a:solidFill>
                  </a:rPr>
                  <a:t>. Often referred to as the Euclidean distance.</a:t>
                </a:r>
              </a:p>
              <a:p>
                <a14:m>
                  <m:oMath xmlns:m="http://schemas.openxmlformats.org/officeDocument/2006/math">
                    <m:sSup>
                      <m:sSupPr>
                        <m:ctrlPr>
                          <a:rPr lang="en-US" b="1" i="1" dirty="0" smtClean="0">
                            <a:solidFill>
                              <a:srgbClr val="00B050"/>
                            </a:solidFill>
                            <a:latin typeface="Cambria Math" panose="02040503050406030204" pitchFamily="18" charset="0"/>
                          </a:rPr>
                        </m:ctrlPr>
                      </m:sSupPr>
                      <m:e>
                        <m:r>
                          <a:rPr lang="en-US" b="1" i="1" dirty="0" smtClean="0">
                            <a:solidFill>
                              <a:srgbClr val="00B050"/>
                            </a:solidFill>
                            <a:latin typeface="Cambria Math" panose="02040503050406030204" pitchFamily="18" charset="0"/>
                          </a:rPr>
                          <m:t>𝑳</m:t>
                        </m:r>
                      </m:e>
                      <m:sup>
                        <m:r>
                          <a:rPr lang="en-US" b="1" i="1" dirty="0" smtClean="0">
                            <a:solidFill>
                              <a:srgbClr val="00B050"/>
                            </a:solidFill>
                            <a:latin typeface="Cambria Math" panose="02040503050406030204" pitchFamily="18" charset="0"/>
                          </a:rPr>
                          <m:t>∞</m:t>
                        </m:r>
                      </m:sup>
                    </m:sSup>
                    <m:r>
                      <a:rPr lang="en-US" b="1" i="1" dirty="0" smtClean="0">
                        <a:solidFill>
                          <a:srgbClr val="00B050"/>
                        </a:solidFill>
                        <a:latin typeface="Cambria Math" panose="02040503050406030204" pitchFamily="18" charset="0"/>
                      </a:rPr>
                      <m:t> </m:t>
                    </m:r>
                  </m:oMath>
                </a14:m>
                <a:r>
                  <a:rPr lang="en-US" b="1" dirty="0">
                    <a:solidFill>
                      <a:srgbClr val="00B050"/>
                    </a:solidFill>
                  </a:rPr>
                  <a:t>norm: </a:t>
                </a:r>
                <a:r>
                  <a:rPr lang="en-US" dirty="0">
                    <a:solidFill>
                      <a:srgbClr val="00B050"/>
                    </a:solidFill>
                  </a:rPr>
                  <a:t>bounds the maximum difference between any pixel in </a:t>
                </a:r>
                <a14:m>
                  <m:oMath xmlns:m="http://schemas.openxmlformats.org/officeDocument/2006/math">
                    <m:acc>
                      <m:accPr>
                        <m:chr m:val="̃"/>
                        <m:ctrlPr>
                          <a:rPr lang="en-US" b="0" i="1" smtClean="0">
                            <a:solidFill>
                              <a:srgbClr val="00B050"/>
                            </a:solidFill>
                            <a:latin typeface="Cambria Math" panose="02040503050406030204" pitchFamily="18" charset="0"/>
                          </a:rPr>
                        </m:ctrlPr>
                      </m:accPr>
                      <m:e>
                        <m:r>
                          <a:rPr lang="en-US" b="0" i="1" smtClean="0">
                            <a:solidFill>
                              <a:srgbClr val="00B050"/>
                            </a:solidFill>
                            <a:latin typeface="Cambria Math" panose="02040503050406030204" pitchFamily="18" charset="0"/>
                          </a:rPr>
                          <m:t>𝑥</m:t>
                        </m:r>
                      </m:e>
                    </m:acc>
                    <m:r>
                      <a:rPr lang="en-US" b="0" i="1" smtClean="0">
                        <a:solidFill>
                          <a:srgbClr val="00B050"/>
                        </a:solidFill>
                        <a:latin typeface="Cambria Math" panose="02040503050406030204" pitchFamily="18" charset="0"/>
                      </a:rPr>
                      <m:t> </m:t>
                    </m:r>
                  </m:oMath>
                </a14:m>
                <a:r>
                  <a:rPr lang="en-US" dirty="0">
                    <a:solidFill>
                      <a:srgbClr val="00B050"/>
                    </a:solidFill>
                  </a:rPr>
                  <a:t>and the corresponding pixel in </a:t>
                </a:r>
                <a14:m>
                  <m:oMath xmlns:m="http://schemas.openxmlformats.org/officeDocument/2006/math">
                    <m:r>
                      <a:rPr lang="en-US" b="0" i="1" smtClean="0">
                        <a:solidFill>
                          <a:srgbClr val="00B050"/>
                        </a:solidFill>
                        <a:latin typeface="Cambria Math" panose="02040503050406030204" pitchFamily="18" charset="0"/>
                      </a:rPr>
                      <m:t>𝑥</m:t>
                    </m:r>
                  </m:oMath>
                </a14:m>
                <a:r>
                  <a:rPr lang="en-US" dirty="0">
                    <a:solidFill>
                      <a:srgbClr val="00B050"/>
                    </a:solidFill>
                  </a:rPr>
                  <a:t>. Often referred to as max norm.</a:t>
                </a:r>
              </a:p>
              <a:p>
                <a:endParaRPr lang="en-GB" dirty="0"/>
              </a:p>
            </p:txBody>
          </p:sp>
        </mc:Choice>
        <mc:Fallback xmlns="">
          <p:sp>
            <p:nvSpPr>
              <p:cNvPr id="6" name="Content Placeholder 5">
                <a:extLst>
                  <a:ext uri="{FF2B5EF4-FFF2-40B4-BE49-F238E27FC236}">
                    <a16:creationId xmlns:a16="http://schemas.microsoft.com/office/drawing/2014/main" id="{D11C8AEA-6565-4BE3-AA70-FEFBBB4DC9C8}"/>
                  </a:ext>
                </a:extLst>
              </p:cNvPr>
              <p:cNvSpPr>
                <a:spLocks noGrp="1" noRot="1" noChangeAspect="1" noMove="1" noResize="1" noEditPoints="1" noAdjustHandles="1" noChangeArrowheads="1" noChangeShapeType="1" noTextEdit="1"/>
              </p:cNvSpPr>
              <p:nvPr>
                <p:ph idx="1"/>
              </p:nvPr>
            </p:nvSpPr>
            <p:spPr>
              <a:blipFill>
                <a:blip r:embed="rId2"/>
                <a:stretch>
                  <a:fillRect t="-1961" r="-4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F99AF0C-40BF-4D03-8364-52FA93449713}"/>
                  </a:ext>
                </a:extLst>
              </p:cNvPr>
              <p:cNvSpPr txBox="1"/>
              <p:nvPr/>
            </p:nvSpPr>
            <p:spPr>
              <a:xfrm>
                <a:off x="1" y="5944074"/>
                <a:ext cx="12191999" cy="7356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d>
                            <m:dPr>
                              <m:begChr m:val="‖"/>
                              <m:endChr m:val="‖"/>
                              <m:ctrlPr>
                                <a:rPr lang="en-US" sz="2800" b="0" i="1" smtClean="0">
                                  <a:latin typeface="Cambria Math" panose="02040503050406030204" pitchFamily="18" charset="0"/>
                                </a:rPr>
                              </m:ctrlPr>
                            </m:d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r>
                                <a:rPr lang="en-US" sz="2800" b="0" i="1" smtClean="0">
                                  <a:latin typeface="Cambria Math" panose="02040503050406030204" pitchFamily="18" charset="0"/>
                                </a:rPr>
                                <m:t>−</m:t>
                              </m:r>
                              <m:r>
                                <a:rPr lang="en-US" sz="2800" b="0" i="1" smtClean="0">
                                  <a:latin typeface="Cambria Math" panose="02040503050406030204" pitchFamily="18" charset="0"/>
                                </a:rPr>
                                <m:t>𝑥</m:t>
                              </m:r>
                            </m:e>
                          </m:d>
                        </m:e>
                        <m:sub>
                          <m:r>
                            <a:rPr lang="en-US" sz="2800" b="0" i="1" smtClean="0">
                              <a:latin typeface="Cambria Math" panose="02040503050406030204" pitchFamily="18" charset="0"/>
                            </a:rPr>
                            <m:t>∞</m:t>
                          </m:r>
                        </m:sub>
                      </m:sSub>
                      <m:r>
                        <a:rPr lang="en-US" sz="2800" b="0" i="1" smtClean="0">
                          <a:latin typeface="Cambria Math" panose="02040503050406030204" pitchFamily="18" charset="0"/>
                        </a:rPr>
                        <m:t>=</m:t>
                      </m:r>
                      <m:func>
                        <m:funcPr>
                          <m:ctrlPr>
                            <a:rPr lang="en-US" sz="2800" b="0" i="1" smtClean="0">
                              <a:latin typeface="Cambria Math" panose="02040503050406030204" pitchFamily="18" charset="0"/>
                            </a:rPr>
                          </m:ctrlPr>
                        </m:funcPr>
                        <m:fName>
                          <m:limLow>
                            <m:limLowPr>
                              <m:ctrlPr>
                                <a:rPr lang="en-US" sz="2800" b="0" i="1" smtClean="0">
                                  <a:latin typeface="Cambria Math" panose="02040503050406030204" pitchFamily="18" charset="0"/>
                                </a:rPr>
                              </m:ctrlPr>
                            </m:limLowPr>
                            <m:e>
                              <m:r>
                                <m:rPr>
                                  <m:sty m:val="p"/>
                                </m:rPr>
                                <a:rPr lang="en-US" sz="2800" b="0" i="0" smtClean="0">
                                  <a:latin typeface="Cambria Math" panose="02040503050406030204" pitchFamily="18" charset="0"/>
                                </a:rPr>
                                <m:t>max</m:t>
                              </m:r>
                            </m:e>
                            <m:lim>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lim>
                          </m:limLow>
                        </m:fName>
                        <m:e>
                          <m:d>
                            <m:dPr>
                              <m:ctrlPr>
                                <a:rPr lang="en-US" sz="2800" b="0" i="1" smtClean="0">
                                  <a:latin typeface="Cambria Math" panose="02040503050406030204" pitchFamily="18" charset="0"/>
                                </a:rPr>
                              </m:ctrlPr>
                            </m:dPr>
                            <m:e>
                              <m:d>
                                <m:dPr>
                                  <m:begChr m:val="|"/>
                                  <m:endChr m:val="|"/>
                                  <m:ctrlPr>
                                    <a:rPr lang="en-US" sz="2800" b="0" i="1" smtClean="0">
                                      <a:latin typeface="Cambria Math" panose="02040503050406030204" pitchFamily="18" charset="0"/>
                                    </a:rPr>
                                  </m:ctrlPr>
                                </m:dPr>
                                <m:e>
                                  <m:sSub>
                                    <m:sSubPr>
                                      <m:ctrlPr>
                                        <a:rPr lang="en-US" sz="2800" b="0" i="1" smtClean="0">
                                          <a:latin typeface="Cambria Math" panose="02040503050406030204" pitchFamily="18" charset="0"/>
                                        </a:rPr>
                                      </m:ctrlPr>
                                    </m:sSubPr>
                                    <m:e>
                                      <m:acc>
                                        <m:accPr>
                                          <m:chr m:val="̃"/>
                                          <m:ctrlPr>
                                            <a:rPr lang="en-US" sz="2800" b="0" i="1" smtClean="0">
                                              <a:latin typeface="Cambria Math" panose="02040503050406030204" pitchFamily="18" charset="0"/>
                                            </a:rPr>
                                          </m:ctrlPr>
                                        </m:accPr>
                                        <m:e>
                                          <m:r>
                                            <a:rPr lang="en-US" sz="2800" b="0" i="1" smtClean="0">
                                              <a:latin typeface="Cambria Math" panose="02040503050406030204" pitchFamily="18" charset="0"/>
                                            </a:rPr>
                                            <m:t>𝑥</m:t>
                                          </m:r>
                                        </m:e>
                                      </m:acc>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r>
                                        <a:rPr lang="en-US" sz="2800" b="0" i="1" smtClean="0">
                                          <a:latin typeface="Cambria Math" panose="02040503050406030204" pitchFamily="18" charset="0"/>
                                        </a:rPr>
                                        <m:t>𝑗</m:t>
                                      </m:r>
                                    </m:sub>
                                  </m:sSub>
                                </m:e>
                              </m:d>
                            </m:e>
                          </m:d>
                        </m:e>
                      </m:func>
                    </m:oMath>
                  </m:oMathPara>
                </a14:m>
                <a:endParaRPr lang="en-GB" sz="2800" dirty="0"/>
              </a:p>
            </p:txBody>
          </p:sp>
        </mc:Choice>
        <mc:Fallback xmlns="">
          <p:sp>
            <p:nvSpPr>
              <p:cNvPr id="4" name="TextBox 3">
                <a:extLst>
                  <a:ext uri="{FF2B5EF4-FFF2-40B4-BE49-F238E27FC236}">
                    <a16:creationId xmlns:a16="http://schemas.microsoft.com/office/drawing/2014/main" id="{9F99AF0C-40BF-4D03-8364-52FA93449713}"/>
                  </a:ext>
                </a:extLst>
              </p:cNvPr>
              <p:cNvSpPr txBox="1">
                <a:spLocks noRot="1" noChangeAspect="1" noMove="1" noResize="1" noEditPoints="1" noAdjustHandles="1" noChangeArrowheads="1" noChangeShapeType="1" noTextEdit="1"/>
              </p:cNvSpPr>
              <p:nvPr/>
            </p:nvSpPr>
            <p:spPr>
              <a:xfrm>
                <a:off x="1" y="5944074"/>
                <a:ext cx="12191999" cy="735651"/>
              </a:xfrm>
              <a:prstGeom prst="rect">
                <a:avLst/>
              </a:prstGeom>
              <a:blipFill>
                <a:blip r:embed="rId3"/>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33B874C2-B0F9-9404-F2B2-3CDFD73CF04C}"/>
              </a:ext>
            </a:extLst>
          </p:cNvPr>
          <p:cNvSpPr txBox="1"/>
          <p:nvPr/>
        </p:nvSpPr>
        <p:spPr>
          <a:xfrm rot="20565199">
            <a:off x="9802318" y="5884299"/>
            <a:ext cx="2444677" cy="523220"/>
          </a:xfrm>
          <a:prstGeom prst="rect">
            <a:avLst/>
          </a:prstGeom>
          <a:noFill/>
        </p:spPr>
        <p:txBody>
          <a:bodyPr wrap="square" rtlCol="0">
            <a:spAutoFit/>
          </a:bodyPr>
          <a:lstStyle/>
          <a:p>
            <a:r>
              <a:rPr lang="en-US" sz="2800" b="1" dirty="0">
                <a:solidFill>
                  <a:srgbClr val="00B050"/>
                </a:solidFill>
              </a:rPr>
              <a:t>Preferred one!</a:t>
            </a:r>
            <a:endParaRPr lang="en-GB" sz="2800" b="1" dirty="0">
              <a:solidFill>
                <a:srgbClr val="00B050"/>
              </a:solidFill>
            </a:endParaRPr>
          </a:p>
        </p:txBody>
      </p:sp>
    </p:spTree>
    <p:extLst>
      <p:ext uri="{BB962C8B-B14F-4D97-AF65-F5344CB8AC3E}">
        <p14:creationId xmlns:p14="http://schemas.microsoft.com/office/powerpoint/2010/main" val="11458825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B920D-5442-4B68-85D4-D8C9A31BB2BE}"/>
              </a:ext>
            </a:extLst>
          </p:cNvPr>
          <p:cNvSpPr>
            <a:spLocks noGrp="1"/>
          </p:cNvSpPr>
          <p:nvPr>
            <p:ph type="title"/>
          </p:nvPr>
        </p:nvSpPr>
        <p:spPr/>
        <p:txBody>
          <a:bodyPr/>
          <a:lstStyle/>
          <a:p>
            <a:r>
              <a:rPr lang="en-US" dirty="0"/>
              <a:t>Testing the FGSM attack</a:t>
            </a:r>
            <a:endParaRPr lang="en-GB" dirty="0"/>
          </a:p>
        </p:txBody>
      </p:sp>
      <p:sp>
        <p:nvSpPr>
          <p:cNvPr id="5" name="Content Placeholder 4">
            <a:extLst>
              <a:ext uri="{FF2B5EF4-FFF2-40B4-BE49-F238E27FC236}">
                <a16:creationId xmlns:a16="http://schemas.microsoft.com/office/drawing/2014/main" id="{BF22C86C-76AC-4B50-B439-6F4FD03C4204}"/>
              </a:ext>
            </a:extLst>
          </p:cNvPr>
          <p:cNvSpPr>
            <a:spLocks noGrp="1"/>
          </p:cNvSpPr>
          <p:nvPr>
            <p:ph sz="half" idx="1"/>
          </p:nvPr>
        </p:nvSpPr>
        <p:spPr>
          <a:xfrm>
            <a:off x="838200" y="1825624"/>
            <a:ext cx="5181600" cy="5032375"/>
          </a:xfrm>
        </p:spPr>
        <p:txBody>
          <a:bodyPr>
            <a:normAutofit/>
          </a:bodyPr>
          <a:lstStyle/>
          <a:p>
            <a:pPr marL="0" indent="0">
              <a:buNone/>
            </a:pPr>
            <a:r>
              <a:rPr lang="en-US" dirty="0"/>
              <a:t>T</a:t>
            </a:r>
            <a:r>
              <a:rPr lang="en-GB" dirty="0"/>
              <a:t>he FGSM attack works just fine, and it might even make the </a:t>
            </a:r>
            <a:r>
              <a:rPr lang="en-GB" b="1" dirty="0"/>
              <a:t>model completely malfunction!</a:t>
            </a:r>
          </a:p>
          <a:p>
            <a:r>
              <a:rPr lang="en-GB" dirty="0"/>
              <a:t>In the noising approach, the model had to guess randomly and ended up getting a 10% accuracy for large values of epsilon.</a:t>
            </a:r>
          </a:p>
          <a:p>
            <a:r>
              <a:rPr lang="en-GB" dirty="0"/>
              <a:t>Here, the FGSM will strongly push the model to malfunction, eventually leading to a </a:t>
            </a:r>
            <a:r>
              <a:rPr lang="en-GB" b="1" dirty="0"/>
              <a:t>0% </a:t>
            </a:r>
            <a:r>
              <a:rPr lang="en-GB" dirty="0"/>
              <a:t>accuracy.</a:t>
            </a:r>
            <a:endParaRPr lang="en-US" dirty="0"/>
          </a:p>
        </p:txBody>
      </p:sp>
      <p:pic>
        <p:nvPicPr>
          <p:cNvPr id="7" name="Picture 6">
            <a:extLst>
              <a:ext uri="{FF2B5EF4-FFF2-40B4-BE49-F238E27FC236}">
                <a16:creationId xmlns:a16="http://schemas.microsoft.com/office/drawing/2014/main" id="{893AB204-AFBD-43C1-9A02-0C1DAB8DABB7}"/>
              </a:ext>
            </a:extLst>
          </p:cNvPr>
          <p:cNvPicPr>
            <a:picLocks noChangeAspect="1"/>
          </p:cNvPicPr>
          <p:nvPr/>
        </p:nvPicPr>
        <p:blipFill rotWithShape="1">
          <a:blip r:embed="rId2"/>
          <a:srcRect l="10320" t="45744" r="74231" b="22051"/>
          <a:stretch/>
        </p:blipFill>
        <p:spPr>
          <a:xfrm>
            <a:off x="6424245" y="2044456"/>
            <a:ext cx="5679389" cy="3699852"/>
          </a:xfrm>
          <a:prstGeom prst="rect">
            <a:avLst/>
          </a:prstGeom>
        </p:spPr>
      </p:pic>
      <p:sp>
        <p:nvSpPr>
          <p:cNvPr id="8" name="TextBox 7">
            <a:extLst>
              <a:ext uri="{FF2B5EF4-FFF2-40B4-BE49-F238E27FC236}">
                <a16:creationId xmlns:a16="http://schemas.microsoft.com/office/drawing/2014/main" id="{4215AC0D-3F0D-4746-8F5F-2BE65E1C556B}"/>
              </a:ext>
            </a:extLst>
          </p:cNvPr>
          <p:cNvSpPr txBox="1"/>
          <p:nvPr/>
        </p:nvSpPr>
        <p:spPr>
          <a:xfrm>
            <a:off x="7526215" y="6088185"/>
            <a:ext cx="3141785" cy="523220"/>
          </a:xfrm>
          <a:prstGeom prst="rect">
            <a:avLst/>
          </a:prstGeom>
          <a:noFill/>
        </p:spPr>
        <p:txBody>
          <a:bodyPr wrap="square" rtlCol="0">
            <a:spAutoFit/>
          </a:bodyPr>
          <a:lstStyle/>
          <a:p>
            <a:r>
              <a:rPr lang="en-US" sz="2800" dirty="0"/>
              <a:t>From Notebook 3.</a:t>
            </a:r>
            <a:endParaRPr lang="en-GB" sz="2800" dirty="0"/>
          </a:p>
        </p:txBody>
      </p:sp>
    </p:spTree>
    <p:extLst>
      <p:ext uri="{BB962C8B-B14F-4D97-AF65-F5344CB8AC3E}">
        <p14:creationId xmlns:p14="http://schemas.microsoft.com/office/powerpoint/2010/main" val="415014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7D20DF-75E8-442E-A305-D8657AD8D82A}"/>
              </a:ext>
            </a:extLst>
          </p:cNvPr>
          <p:cNvSpPr>
            <a:spLocks noGrp="1"/>
          </p:cNvSpPr>
          <p:nvPr>
            <p:ph type="title"/>
          </p:nvPr>
        </p:nvSpPr>
        <p:spPr/>
        <p:txBody>
          <a:bodyPr/>
          <a:lstStyle/>
          <a:p>
            <a:r>
              <a:rPr lang="en-US" dirty="0"/>
              <a:t>Testing the FGSM attack</a:t>
            </a:r>
            <a:endParaRPr lang="en-GB" dirty="0"/>
          </a:p>
        </p:txBody>
      </p:sp>
      <p:pic>
        <p:nvPicPr>
          <p:cNvPr id="5" name="Picture 4">
            <a:extLst>
              <a:ext uri="{FF2B5EF4-FFF2-40B4-BE49-F238E27FC236}">
                <a16:creationId xmlns:a16="http://schemas.microsoft.com/office/drawing/2014/main" id="{59FF6293-5575-490F-990B-1DD3026478C2}"/>
              </a:ext>
            </a:extLst>
          </p:cNvPr>
          <p:cNvPicPr>
            <a:picLocks noChangeAspect="1"/>
          </p:cNvPicPr>
          <p:nvPr/>
        </p:nvPicPr>
        <p:blipFill rotWithShape="1">
          <a:blip r:embed="rId2"/>
          <a:srcRect l="10513" t="43487" r="70192" b="12000"/>
          <a:stretch/>
        </p:blipFill>
        <p:spPr>
          <a:xfrm>
            <a:off x="85968" y="1841341"/>
            <a:ext cx="6010032" cy="4332813"/>
          </a:xfrm>
          <a:prstGeom prst="rect">
            <a:avLst/>
          </a:prstGeom>
        </p:spPr>
      </p:pic>
      <p:pic>
        <p:nvPicPr>
          <p:cNvPr id="6" name="Picture 5">
            <a:extLst>
              <a:ext uri="{FF2B5EF4-FFF2-40B4-BE49-F238E27FC236}">
                <a16:creationId xmlns:a16="http://schemas.microsoft.com/office/drawing/2014/main" id="{E533056A-A34A-48F9-820E-9D8CF4B2C48E}"/>
              </a:ext>
            </a:extLst>
          </p:cNvPr>
          <p:cNvPicPr>
            <a:picLocks noChangeAspect="1"/>
          </p:cNvPicPr>
          <p:nvPr/>
        </p:nvPicPr>
        <p:blipFill rotWithShape="1">
          <a:blip r:embed="rId3"/>
          <a:srcRect l="10256" t="23589" r="69295" b="5230"/>
          <a:stretch/>
        </p:blipFill>
        <p:spPr>
          <a:xfrm>
            <a:off x="6587901" y="695569"/>
            <a:ext cx="5604099" cy="6096000"/>
          </a:xfrm>
          <a:prstGeom prst="rect">
            <a:avLst/>
          </a:prstGeom>
        </p:spPr>
      </p:pic>
      <p:cxnSp>
        <p:nvCxnSpPr>
          <p:cNvPr id="7" name="Straight Connector 6">
            <a:extLst>
              <a:ext uri="{FF2B5EF4-FFF2-40B4-BE49-F238E27FC236}">
                <a16:creationId xmlns:a16="http://schemas.microsoft.com/office/drawing/2014/main" id="{2A3170FF-4A14-4568-AD9C-0A68C27FD7C2}"/>
              </a:ext>
            </a:extLst>
          </p:cNvPr>
          <p:cNvCxnSpPr>
            <a:cxnSpLocks/>
          </p:cNvCxnSpPr>
          <p:nvPr/>
        </p:nvCxnSpPr>
        <p:spPr>
          <a:xfrm flipH="1">
            <a:off x="6455509" y="4493563"/>
            <a:ext cx="5673968"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A4720DE7-77B4-439B-8ED8-A5414F804990}"/>
              </a:ext>
            </a:extLst>
          </p:cNvPr>
          <p:cNvCxnSpPr>
            <a:cxnSpLocks/>
          </p:cNvCxnSpPr>
          <p:nvPr/>
        </p:nvCxnSpPr>
        <p:spPr>
          <a:xfrm>
            <a:off x="2755163" y="4254759"/>
            <a:ext cx="0" cy="1542301"/>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cxnSp>
        <p:nvCxnSpPr>
          <p:cNvPr id="11" name="Straight Connector 10">
            <a:extLst>
              <a:ext uri="{FF2B5EF4-FFF2-40B4-BE49-F238E27FC236}">
                <a16:creationId xmlns:a16="http://schemas.microsoft.com/office/drawing/2014/main" id="{356E152F-7CE4-4E57-AFA3-69FAC6D4A99C}"/>
              </a:ext>
            </a:extLst>
          </p:cNvPr>
          <p:cNvCxnSpPr>
            <a:cxnSpLocks/>
          </p:cNvCxnSpPr>
          <p:nvPr/>
        </p:nvCxnSpPr>
        <p:spPr>
          <a:xfrm>
            <a:off x="559837" y="4169667"/>
            <a:ext cx="2167733" cy="0"/>
          </a:xfrm>
          <a:prstGeom prst="line">
            <a:avLst/>
          </a:prstGeom>
          <a:ln w="38100">
            <a:prstDash val="dash"/>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468256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Some more taxonomy on attacks</a:t>
            </a:r>
            <a:endParaRPr lang="en-GB" dirty="0"/>
          </a:p>
        </p:txBody>
      </p:sp>
      <p:sp>
        <p:nvSpPr>
          <p:cNvPr id="4" name="Content Placeholder 3">
            <a:extLst>
              <a:ext uri="{FF2B5EF4-FFF2-40B4-BE49-F238E27FC236}">
                <a16:creationId xmlns:a16="http://schemas.microsoft.com/office/drawing/2014/main" id="{944AA5EB-C384-453A-99C8-7118343D82D7}"/>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attack):</a:t>
            </a:r>
          </a:p>
          <a:p>
            <a:pPr marL="0" indent="0">
              <a:buNone/>
            </a:pPr>
            <a:r>
              <a:rPr lang="en-GB" dirty="0"/>
              <a:t>The objective of an </a:t>
            </a:r>
            <a:r>
              <a:rPr lang="en-GB" b="1" dirty="0">
                <a:solidFill>
                  <a:srgbClr val="00B050"/>
                </a:solidFill>
              </a:rPr>
              <a:t>untargeted</a:t>
            </a:r>
            <a:r>
              <a:rPr lang="en-GB" dirty="0"/>
              <a:t> </a:t>
            </a:r>
            <a:r>
              <a:rPr lang="en-GB" b="1" dirty="0"/>
              <a:t>attack</a:t>
            </a:r>
            <a:r>
              <a:rPr lang="en-GB" dirty="0"/>
              <a:t> is to produce an attack sample, which will simply be misclassified.</a:t>
            </a:r>
          </a:p>
          <a:p>
            <a:pPr marL="0" indent="0">
              <a:buNone/>
            </a:pPr>
            <a:endParaRPr lang="en-GB" dirty="0"/>
          </a:p>
          <a:p>
            <a:pPr marL="0" indent="0">
              <a:buNone/>
            </a:pPr>
            <a:r>
              <a:rPr lang="en-GB" dirty="0"/>
              <a:t>Noising was an </a:t>
            </a:r>
            <a:r>
              <a:rPr lang="en-GB" b="1" dirty="0">
                <a:solidFill>
                  <a:srgbClr val="00B050"/>
                </a:solidFill>
              </a:rPr>
              <a:t>untargeted</a:t>
            </a:r>
            <a:r>
              <a:rPr lang="en-GB" dirty="0"/>
              <a:t> </a:t>
            </a:r>
            <a:r>
              <a:rPr lang="en-GB" b="1" dirty="0"/>
              <a:t>attack</a:t>
            </a:r>
            <a:r>
              <a:rPr lang="en-GB" dirty="0"/>
              <a:t>, as we attempted to modify a sample in such a way that it would classified as anything but its ground truth label.</a:t>
            </a:r>
          </a:p>
          <a:p>
            <a:endParaRPr lang="en-GB" dirty="0"/>
          </a:p>
        </p:txBody>
      </p:sp>
      <p:sp>
        <p:nvSpPr>
          <p:cNvPr id="5" name="Content Placeholder 4">
            <a:extLst>
              <a:ext uri="{FF2B5EF4-FFF2-40B4-BE49-F238E27FC236}">
                <a16:creationId xmlns:a16="http://schemas.microsoft.com/office/drawing/2014/main" id="{50052B6F-1164-473C-AF43-3FCC3177AABD}"/>
              </a:ext>
            </a:extLst>
          </p:cNvPr>
          <p:cNvSpPr>
            <a:spLocks noGrp="1"/>
          </p:cNvSpPr>
          <p:nvPr>
            <p:ph sz="half" idx="2"/>
          </p:nvPr>
        </p:nvSpPr>
        <p:spPr>
          <a:xfrm>
            <a:off x="6172200" y="1825625"/>
            <a:ext cx="5410200" cy="5032374"/>
          </a:xfrm>
        </p:spPr>
        <p:txBody>
          <a:bodyPr>
            <a:normAutofit/>
          </a:bodyPr>
          <a:lstStyle/>
          <a:p>
            <a:pPr marL="0" indent="0">
              <a:buNone/>
            </a:pPr>
            <a:r>
              <a:rPr lang="en-US" b="1" dirty="0"/>
              <a:t>Definition (</a:t>
            </a:r>
            <a:r>
              <a:rPr lang="en-US" b="1" dirty="0">
                <a:solidFill>
                  <a:srgbClr val="7030A0"/>
                </a:solidFill>
              </a:rPr>
              <a:t>targeted</a:t>
            </a:r>
            <a:r>
              <a:rPr lang="en-US" b="1" dirty="0"/>
              <a:t> attack):</a:t>
            </a:r>
          </a:p>
          <a:p>
            <a:pPr marL="0" indent="0">
              <a:buNone/>
            </a:pPr>
            <a:r>
              <a:rPr lang="en-GB" dirty="0"/>
              <a:t>The objective of a </a:t>
            </a:r>
            <a:r>
              <a:rPr lang="en-GB" b="1" dirty="0">
                <a:solidFill>
                  <a:srgbClr val="7030A0"/>
                </a:solidFill>
              </a:rPr>
              <a:t>targeted</a:t>
            </a:r>
            <a:r>
              <a:rPr lang="en-GB" dirty="0"/>
              <a:t> </a:t>
            </a:r>
            <a:r>
              <a:rPr lang="en-GB" b="1" dirty="0"/>
              <a:t>attack</a:t>
            </a:r>
            <a:r>
              <a:rPr lang="en-GB" dirty="0"/>
              <a:t> is to produce an attack sample, which will be misclassified as a specific class.</a:t>
            </a:r>
          </a:p>
          <a:p>
            <a:pPr marL="0" indent="0">
              <a:buNone/>
            </a:pPr>
            <a:r>
              <a:rPr lang="en-GB" dirty="0"/>
              <a:t>As such, </a:t>
            </a:r>
            <a:r>
              <a:rPr lang="en-GB" b="1" dirty="0"/>
              <a:t>targeted</a:t>
            </a:r>
            <a:r>
              <a:rPr lang="en-GB" dirty="0"/>
              <a:t> </a:t>
            </a:r>
            <a:r>
              <a:rPr lang="en-GB" b="1" dirty="0"/>
              <a:t>attacks</a:t>
            </a:r>
            <a:r>
              <a:rPr lang="en-GB" dirty="0"/>
              <a:t> are often </a:t>
            </a:r>
            <a:r>
              <a:rPr lang="en-GB" b="1" dirty="0"/>
              <a:t>more</a:t>
            </a:r>
            <a:r>
              <a:rPr lang="en-GB" dirty="0"/>
              <a:t> </a:t>
            </a:r>
            <a:r>
              <a:rPr lang="en-GB" b="1" dirty="0"/>
              <a:t>complex</a:t>
            </a:r>
            <a:r>
              <a:rPr lang="en-GB" dirty="0"/>
              <a:t> than </a:t>
            </a:r>
            <a:r>
              <a:rPr lang="en-GB" b="1" dirty="0"/>
              <a:t>untargeted</a:t>
            </a:r>
            <a:r>
              <a:rPr lang="en-GB" dirty="0"/>
              <a:t> </a:t>
            </a:r>
            <a:r>
              <a:rPr lang="en-GB" b="1" dirty="0"/>
              <a:t>ones</a:t>
            </a:r>
            <a:r>
              <a:rPr lang="en-GB" dirty="0"/>
              <a:t>.</a:t>
            </a:r>
          </a:p>
          <a:p>
            <a:pPr marL="0" indent="0">
              <a:buNone/>
            </a:pPr>
            <a:r>
              <a:rPr lang="en-GB" dirty="0"/>
              <a:t>E.g., modify a picture of a </a:t>
            </a:r>
            <a:r>
              <a:rPr lang="en-GB" b="1" dirty="0"/>
              <a:t>dog (original label)</a:t>
            </a:r>
            <a:r>
              <a:rPr lang="en-GB" dirty="0"/>
              <a:t> so it is misclassified as a </a:t>
            </a:r>
            <a:r>
              <a:rPr lang="en-GB" b="1" dirty="0"/>
              <a:t>cat (target label)</a:t>
            </a:r>
            <a:r>
              <a:rPr lang="en-GB" dirty="0"/>
              <a:t>.</a:t>
            </a:r>
          </a:p>
          <a:p>
            <a:endParaRPr lang="en-GB" dirty="0"/>
          </a:p>
        </p:txBody>
      </p:sp>
    </p:spTree>
    <p:extLst>
      <p:ext uri="{BB962C8B-B14F-4D97-AF65-F5344CB8AC3E}">
        <p14:creationId xmlns:p14="http://schemas.microsoft.com/office/powerpoint/2010/main" val="26389812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49A710-CFE5-415C-B1DB-CF298D454C8E}"/>
              </a:ext>
            </a:extLst>
          </p:cNvPr>
          <p:cNvPicPr>
            <a:picLocks noChangeAspect="1"/>
          </p:cNvPicPr>
          <p:nvPr/>
        </p:nvPicPr>
        <p:blipFill rotWithShape="1">
          <a:blip r:embed="rId2"/>
          <a:srcRect l="58781" t="15179" r="9360" b="40103"/>
          <a:stretch/>
        </p:blipFill>
        <p:spPr>
          <a:xfrm>
            <a:off x="500185" y="18821"/>
            <a:ext cx="11314204" cy="4962770"/>
          </a:xfrm>
          <a:prstGeom prst="rect">
            <a:avLst/>
          </a:prstGeom>
        </p:spPr>
      </p:pic>
    </p:spTree>
    <p:extLst>
      <p:ext uri="{BB962C8B-B14F-4D97-AF65-F5344CB8AC3E}">
        <p14:creationId xmlns:p14="http://schemas.microsoft.com/office/powerpoint/2010/main" val="8432992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49A710-CFE5-415C-B1DB-CF298D454C8E}"/>
              </a:ext>
            </a:extLst>
          </p:cNvPr>
          <p:cNvPicPr>
            <a:picLocks noChangeAspect="1"/>
          </p:cNvPicPr>
          <p:nvPr/>
        </p:nvPicPr>
        <p:blipFill rotWithShape="1">
          <a:blip r:embed="rId2"/>
          <a:srcRect l="58781" t="15179" r="9360" b="40103"/>
          <a:stretch/>
        </p:blipFill>
        <p:spPr>
          <a:xfrm>
            <a:off x="500185" y="18821"/>
            <a:ext cx="11314204" cy="4962770"/>
          </a:xfrm>
          <a:prstGeom prst="rect">
            <a:avLst/>
          </a:prstGeom>
        </p:spPr>
      </p:pic>
      <p:sp>
        <p:nvSpPr>
          <p:cNvPr id="6" name="TextBox 5">
            <a:extLst>
              <a:ext uri="{FF2B5EF4-FFF2-40B4-BE49-F238E27FC236}">
                <a16:creationId xmlns:a16="http://schemas.microsoft.com/office/drawing/2014/main" id="{2F5F9578-DF10-467E-8415-57D2269C841B}"/>
              </a:ext>
            </a:extLst>
          </p:cNvPr>
          <p:cNvSpPr txBox="1"/>
          <p:nvPr/>
        </p:nvSpPr>
        <p:spPr>
          <a:xfrm>
            <a:off x="590380" y="5023297"/>
            <a:ext cx="11224009" cy="1815882"/>
          </a:xfrm>
          <a:prstGeom prst="rect">
            <a:avLst/>
          </a:prstGeom>
          <a:noFill/>
        </p:spPr>
        <p:txBody>
          <a:bodyPr wrap="square" rtlCol="0">
            <a:spAutoFit/>
          </a:bodyPr>
          <a:lstStyle/>
          <a:p>
            <a:r>
              <a:rPr lang="en-US" sz="2800" dirty="0"/>
              <a:t>Background pixels were changed and this led to an entirely different classification result?! This indicates that our model probably has a wrong classification logic somewhere…</a:t>
            </a:r>
          </a:p>
          <a:p>
            <a:pPr algn="r"/>
            <a:r>
              <a:rPr lang="en-US" sz="2800" dirty="0"/>
              <a:t>From [Goodfellow2015].</a:t>
            </a:r>
            <a:endParaRPr lang="en-GB" sz="2800" dirty="0"/>
          </a:p>
        </p:txBody>
      </p:sp>
    </p:spTree>
    <p:extLst>
      <p:ext uri="{BB962C8B-B14F-4D97-AF65-F5344CB8AC3E}">
        <p14:creationId xmlns:p14="http://schemas.microsoft.com/office/powerpoint/2010/main" val="33566935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Some more taxonomy on attacks</a:t>
            </a:r>
            <a:endParaRPr lang="en-GB" dirty="0"/>
          </a:p>
        </p:txBody>
      </p:sp>
      <p:sp>
        <p:nvSpPr>
          <p:cNvPr id="4" name="Content Placeholder 3">
            <a:extLst>
              <a:ext uri="{FF2B5EF4-FFF2-40B4-BE49-F238E27FC236}">
                <a16:creationId xmlns:a16="http://schemas.microsoft.com/office/drawing/2014/main" id="{944AA5EB-C384-453A-99C8-7118343D82D7}"/>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one-shot</a:t>
            </a:r>
            <a:r>
              <a:rPr lang="en-US" b="1" dirty="0"/>
              <a:t> attack):</a:t>
            </a:r>
          </a:p>
          <a:p>
            <a:pPr marL="0" indent="0">
              <a:buNone/>
            </a:pPr>
            <a:r>
              <a:rPr lang="en-GB" dirty="0"/>
              <a:t>A </a:t>
            </a:r>
            <a:r>
              <a:rPr lang="en-GB" b="1" dirty="0">
                <a:solidFill>
                  <a:srgbClr val="00B050"/>
                </a:solidFill>
              </a:rPr>
              <a:t>one-shot</a:t>
            </a:r>
            <a:r>
              <a:rPr lang="en-GB" b="1" dirty="0"/>
              <a:t> attack</a:t>
            </a:r>
            <a:r>
              <a:rPr lang="en-GB" dirty="0"/>
              <a:t> attempts to produce a single attack sample, and if this attack fails, it simply retries on a different sample.</a:t>
            </a:r>
          </a:p>
          <a:p>
            <a:pPr marL="0" indent="0">
              <a:buNone/>
            </a:pPr>
            <a:endParaRPr lang="en-GB" dirty="0"/>
          </a:p>
          <a:p>
            <a:pPr marL="0" indent="0">
              <a:buNone/>
            </a:pPr>
            <a:r>
              <a:rPr lang="en-GB" dirty="0"/>
              <a:t>Noising was therefore a </a:t>
            </a:r>
            <a:r>
              <a:rPr lang="en-GB" b="1" dirty="0">
                <a:solidFill>
                  <a:srgbClr val="00B050"/>
                </a:solidFill>
              </a:rPr>
              <a:t>one-shot </a:t>
            </a:r>
            <a:r>
              <a:rPr lang="en-GB" b="1" dirty="0"/>
              <a:t>attack</a:t>
            </a:r>
            <a:r>
              <a:rPr lang="en-GB" dirty="0"/>
              <a:t>. It attempted to noise a sample to have it misclassified.</a:t>
            </a:r>
          </a:p>
          <a:p>
            <a:pPr marL="0" indent="0">
              <a:buNone/>
            </a:pPr>
            <a:r>
              <a:rPr lang="en-GB" dirty="0"/>
              <a:t>However, if this attempt failed, it simply tried on another sample. </a:t>
            </a:r>
          </a:p>
          <a:p>
            <a:endParaRPr lang="en-GB" dirty="0"/>
          </a:p>
        </p:txBody>
      </p:sp>
      <p:sp>
        <p:nvSpPr>
          <p:cNvPr id="5" name="Content Placeholder 4">
            <a:extLst>
              <a:ext uri="{FF2B5EF4-FFF2-40B4-BE49-F238E27FC236}">
                <a16:creationId xmlns:a16="http://schemas.microsoft.com/office/drawing/2014/main" id="{50052B6F-1164-473C-AF43-3FCC3177AABD}"/>
              </a:ext>
            </a:extLst>
          </p:cNvPr>
          <p:cNvSpPr>
            <a:spLocks noGrp="1"/>
          </p:cNvSpPr>
          <p:nvPr>
            <p:ph sz="half" idx="2"/>
          </p:nvPr>
        </p:nvSpPr>
        <p:spPr>
          <a:xfrm>
            <a:off x="6172199" y="1445846"/>
            <a:ext cx="5879123" cy="5412153"/>
          </a:xfrm>
        </p:spPr>
        <p:txBody>
          <a:bodyPr>
            <a:normAutofit/>
          </a:bodyPr>
          <a:lstStyle/>
          <a:p>
            <a:pPr marL="0" indent="0">
              <a:buNone/>
            </a:pPr>
            <a:r>
              <a:rPr lang="en-US" b="1" dirty="0"/>
              <a:t>Definition (</a:t>
            </a:r>
            <a:r>
              <a:rPr lang="en-US" b="1" dirty="0">
                <a:solidFill>
                  <a:srgbClr val="7030A0"/>
                </a:solidFill>
              </a:rPr>
              <a:t>iterated</a:t>
            </a:r>
            <a:r>
              <a:rPr lang="en-US" b="1" dirty="0"/>
              <a:t> attack):</a:t>
            </a:r>
          </a:p>
          <a:p>
            <a:pPr marL="0" indent="0">
              <a:buNone/>
            </a:pPr>
            <a:r>
              <a:rPr lang="en-GB" dirty="0"/>
              <a:t>An </a:t>
            </a:r>
            <a:r>
              <a:rPr lang="en-GB" b="1" dirty="0">
                <a:solidFill>
                  <a:srgbClr val="7030A0"/>
                </a:solidFill>
              </a:rPr>
              <a:t>iterated</a:t>
            </a:r>
            <a:r>
              <a:rPr lang="en-GB" b="1" dirty="0"/>
              <a:t> attack</a:t>
            </a:r>
            <a:r>
              <a:rPr lang="en-GB" dirty="0"/>
              <a:t> attempts to produce an attack sample, like the one-shot attacks.</a:t>
            </a:r>
          </a:p>
          <a:p>
            <a:pPr marL="0" indent="0">
              <a:buNone/>
            </a:pPr>
            <a:r>
              <a:rPr lang="en-GB" dirty="0"/>
              <a:t>However, it will try to </a:t>
            </a:r>
            <a:r>
              <a:rPr lang="en-GB" b="1" dirty="0"/>
              <a:t>adjust the said sample</a:t>
            </a:r>
            <a:r>
              <a:rPr lang="en-GB" dirty="0"/>
              <a:t> until it either</a:t>
            </a:r>
          </a:p>
          <a:p>
            <a:pPr>
              <a:buFontTx/>
              <a:buChar char="-"/>
            </a:pPr>
            <a:r>
              <a:rPr lang="en-GB" b="1" dirty="0"/>
              <a:t>makes the model malfunction in an expected way</a:t>
            </a:r>
            <a:r>
              <a:rPr lang="en-GB" dirty="0"/>
              <a:t>,</a:t>
            </a:r>
          </a:p>
          <a:p>
            <a:pPr>
              <a:buFontTx/>
              <a:buChar char="-"/>
            </a:pPr>
            <a:r>
              <a:rPr lang="en-GB" dirty="0"/>
              <a:t>or </a:t>
            </a:r>
            <a:r>
              <a:rPr lang="en-GB" b="1" dirty="0"/>
              <a:t>reaches a maximal number of allowed iterations</a:t>
            </a:r>
            <a:r>
              <a:rPr lang="en-GB" dirty="0"/>
              <a:t>.</a:t>
            </a:r>
          </a:p>
          <a:p>
            <a:pPr marL="0" indent="0">
              <a:buNone/>
            </a:pPr>
            <a:r>
              <a:rPr lang="en-GB" dirty="0"/>
              <a:t>The iterated attacks are often more robust and efficient.</a:t>
            </a:r>
          </a:p>
        </p:txBody>
      </p:sp>
    </p:spTree>
    <p:extLst>
      <p:ext uri="{BB962C8B-B14F-4D97-AF65-F5344CB8AC3E}">
        <p14:creationId xmlns:p14="http://schemas.microsoft.com/office/powerpoint/2010/main" val="1224314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CBD32-FFEC-42E8-9B05-C17D773FC050}"/>
              </a:ext>
            </a:extLst>
          </p:cNvPr>
          <p:cNvSpPr>
            <a:spLocks noGrp="1"/>
          </p:cNvSpPr>
          <p:nvPr>
            <p:ph type="title"/>
          </p:nvPr>
        </p:nvSpPr>
        <p:spPr/>
        <p:txBody>
          <a:bodyPr/>
          <a:lstStyle/>
          <a:p>
            <a:r>
              <a:rPr lang="en-US" dirty="0"/>
              <a:t>Iterative FGSM attack (from [Kurakin2016])</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7D75E67-93E5-4151-9650-B8C6BE743656}"/>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7030A0"/>
                    </a:solidFill>
                  </a:rPr>
                  <a:t>iterative</a:t>
                </a:r>
                <a:r>
                  <a:rPr lang="en-US" b="1" dirty="0"/>
                  <a:t> </a:t>
                </a:r>
                <a:r>
                  <a:rPr lang="en-US" b="1" dirty="0">
                    <a:solidFill>
                      <a:srgbClr val="00B050"/>
                    </a:solidFill>
                  </a:rPr>
                  <a:t>Fast Gradient Sign Method </a:t>
                </a:r>
                <a:r>
                  <a:rPr lang="en-US" b="1" dirty="0"/>
                  <a:t>attack):</a:t>
                </a:r>
              </a:p>
              <a:p>
                <a:pPr marL="0" indent="0">
                  <a:buNone/>
                </a:pPr>
                <a:r>
                  <a:rPr lang="en-GB" dirty="0"/>
                  <a:t>The </a:t>
                </a:r>
                <a:r>
                  <a:rPr lang="en-GB" b="1" dirty="0">
                    <a:solidFill>
                      <a:srgbClr val="7030A0"/>
                    </a:solidFill>
                  </a:rPr>
                  <a:t>iterative</a:t>
                </a:r>
                <a:r>
                  <a:rPr lang="en-GB" b="1" dirty="0"/>
                  <a:t> </a:t>
                </a:r>
                <a:r>
                  <a:rPr lang="en-US" b="1" dirty="0">
                    <a:solidFill>
                      <a:srgbClr val="00B050"/>
                    </a:solidFill>
                  </a:rPr>
                  <a:t>Fast Gradient Sign Method </a:t>
                </a:r>
                <a:r>
                  <a:rPr lang="en-US" b="1" dirty="0"/>
                  <a:t>attack</a:t>
                </a:r>
                <a:r>
                  <a:rPr lang="en-US" dirty="0"/>
                  <a:t> will repeat the FGSM attack until it reaches a maximal number of iterations or makes the model malfunction.</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𝟎</m:t>
                          </m:r>
                        </m:sub>
                      </m:sSub>
                      <m:r>
                        <a:rPr lang="en-US" b="1" i="1" smtClean="0">
                          <a:latin typeface="Cambria Math" panose="02040503050406030204" pitchFamily="18" charset="0"/>
                        </a:rPr>
                        <m:t>=</m:t>
                      </m:r>
                      <m:r>
                        <a:rPr lang="en-US" b="1" i="1" smtClean="0">
                          <a:latin typeface="Cambria Math" panose="02040503050406030204" pitchFamily="18" charset="0"/>
                        </a:rPr>
                        <m:t>𝒙</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𝒙</m:t>
                          </m:r>
                        </m:e>
                        <m:sub>
                          <m:r>
                            <a:rPr lang="en-US" b="1" i="1" smtClean="0">
                              <a:latin typeface="Cambria Math" panose="02040503050406030204" pitchFamily="18" charset="0"/>
                            </a:rPr>
                            <m:t>𝒏</m:t>
                          </m:r>
                          <m:r>
                            <a:rPr lang="en-US" b="1" i="1" smtClean="0">
                              <a:latin typeface="Cambria Math" panose="02040503050406030204" pitchFamily="18" charset="0"/>
                            </a:rPr>
                            <m:t>+</m:t>
                          </m:r>
                          <m:r>
                            <a:rPr lang="en-US" b="1" i="1" smtClean="0">
                              <a:latin typeface="Cambria Math" panose="02040503050406030204" pitchFamily="18" charset="0"/>
                            </a:rPr>
                            <m:t>𝟏</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sub>
                      </m:sSub>
                      <m:r>
                        <a:rPr lang="en-US" b="1" i="1" smtClean="0">
                          <a:latin typeface="Cambria Math" panose="02040503050406030204" pitchFamily="18" charset="0"/>
                        </a:rPr>
                        <m:t>𝑳</m:t>
                      </m:r>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𝒏</m:t>
                          </m:r>
                        </m:sub>
                      </m:sSub>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 </m:t>
                      </m:r>
                      <m:r>
                        <a:rPr lang="en-US" b="1" i="1" dirty="0" smtClean="0">
                          <a:latin typeface="Cambria Math" panose="02040503050406030204" pitchFamily="18" charset="0"/>
                        </a:rPr>
                        <m:t>𝒄</m:t>
                      </m:r>
                      <m:r>
                        <a:rPr lang="en-US" b="1" i="1" dirty="0">
                          <a:latin typeface="Cambria Math" panose="02040503050406030204" pitchFamily="18" charset="0"/>
                        </a:rPr>
                        <m:t>))</m:t>
                      </m:r>
                    </m:oMath>
                  </m:oMathPara>
                </a14:m>
                <a:endParaRPr lang="en-GB" b="1" dirty="0"/>
              </a:p>
              <a:p>
                <a:pPr marL="0" indent="0">
                  <a:buNone/>
                </a:pPr>
                <a:endParaRPr lang="en-GB" dirty="0"/>
              </a:p>
              <a:p>
                <a:pPr marL="0" indent="0">
                  <a:buNone/>
                </a:pPr>
                <a:r>
                  <a:rPr lang="en-GB" b="1" dirty="0"/>
                  <a:t>Core idea behind iterating: gradient descent was used for several iterations to </a:t>
                </a:r>
                <a:r>
                  <a:rPr lang="en-GB" b="1" u="sng" dirty="0"/>
                  <a:t>train</a:t>
                </a:r>
                <a:r>
                  <a:rPr lang="en-GB" b="1" dirty="0"/>
                  <a:t> our model, so why should our </a:t>
                </a:r>
                <a:r>
                  <a:rPr lang="en-GB" b="1" u="sng" dirty="0"/>
                  <a:t>attacks</a:t>
                </a:r>
                <a:r>
                  <a:rPr lang="en-GB" b="1" dirty="0"/>
                  <a:t> be using only one iteration of gradient ascent?</a:t>
                </a:r>
              </a:p>
            </p:txBody>
          </p:sp>
        </mc:Choice>
        <mc:Fallback xmlns="">
          <p:sp>
            <p:nvSpPr>
              <p:cNvPr id="3" name="Content Placeholder 2">
                <a:extLst>
                  <a:ext uri="{FF2B5EF4-FFF2-40B4-BE49-F238E27FC236}">
                    <a16:creationId xmlns:a16="http://schemas.microsoft.com/office/drawing/2014/main" id="{07D75E67-93E5-4151-9650-B8C6BE743656}"/>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r="-754"/>
                </a:stretch>
              </a:blipFill>
            </p:spPr>
            <p:txBody>
              <a:bodyPr/>
              <a:lstStyle/>
              <a:p>
                <a:r>
                  <a:rPr lang="en-SG">
                    <a:noFill/>
                  </a:rPr>
                  <a:t> </a:t>
                </a:r>
              </a:p>
            </p:txBody>
          </p:sp>
        </mc:Fallback>
      </mc:AlternateContent>
    </p:spTree>
    <p:extLst>
      <p:ext uri="{BB962C8B-B14F-4D97-AF65-F5344CB8AC3E}">
        <p14:creationId xmlns:p14="http://schemas.microsoft.com/office/powerpoint/2010/main" val="9645075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Some more taxonomy on attacks</a:t>
            </a:r>
            <a:endParaRPr lang="en-GB" dirty="0"/>
          </a:p>
        </p:txBody>
      </p:sp>
      <p:sp>
        <p:nvSpPr>
          <p:cNvPr id="4" name="Content Placeholder 3">
            <a:extLst>
              <a:ext uri="{FF2B5EF4-FFF2-40B4-BE49-F238E27FC236}">
                <a16:creationId xmlns:a16="http://schemas.microsoft.com/office/drawing/2014/main" id="{944AA5EB-C384-453A-99C8-7118343D82D7}"/>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attack):</a:t>
            </a:r>
          </a:p>
          <a:p>
            <a:pPr marL="0" indent="0">
              <a:buNone/>
            </a:pPr>
            <a:r>
              <a:rPr lang="en-GB" dirty="0"/>
              <a:t>The objective of an </a:t>
            </a:r>
            <a:r>
              <a:rPr lang="en-GB" b="1" dirty="0">
                <a:solidFill>
                  <a:srgbClr val="00B050"/>
                </a:solidFill>
              </a:rPr>
              <a:t>untargeted</a:t>
            </a:r>
            <a:r>
              <a:rPr lang="en-GB" dirty="0"/>
              <a:t> </a:t>
            </a:r>
            <a:r>
              <a:rPr lang="en-GB" b="1" dirty="0"/>
              <a:t>attack</a:t>
            </a:r>
            <a:r>
              <a:rPr lang="en-GB" dirty="0"/>
              <a:t> is to produce an attack sample, which will simply be misclassified.</a:t>
            </a:r>
          </a:p>
          <a:p>
            <a:pPr marL="0" indent="0">
              <a:buNone/>
            </a:pPr>
            <a:endParaRPr lang="en-GB" dirty="0"/>
          </a:p>
          <a:p>
            <a:pPr marL="0" indent="0">
              <a:buNone/>
            </a:pPr>
            <a:r>
              <a:rPr lang="en-GB" dirty="0"/>
              <a:t>Noising was an </a:t>
            </a:r>
            <a:r>
              <a:rPr lang="en-GB" b="1" dirty="0">
                <a:solidFill>
                  <a:srgbClr val="00B050"/>
                </a:solidFill>
              </a:rPr>
              <a:t>untargeted</a:t>
            </a:r>
            <a:r>
              <a:rPr lang="en-GB" dirty="0"/>
              <a:t> </a:t>
            </a:r>
            <a:r>
              <a:rPr lang="en-GB" b="1" dirty="0"/>
              <a:t>attack</a:t>
            </a:r>
            <a:r>
              <a:rPr lang="en-GB" dirty="0"/>
              <a:t>, as we attempted to modify a sample in such a way that it would classified as anything but its ground truth label.</a:t>
            </a:r>
          </a:p>
          <a:p>
            <a:endParaRPr lang="en-GB" dirty="0"/>
          </a:p>
        </p:txBody>
      </p:sp>
      <p:sp>
        <p:nvSpPr>
          <p:cNvPr id="5" name="Content Placeholder 4">
            <a:extLst>
              <a:ext uri="{FF2B5EF4-FFF2-40B4-BE49-F238E27FC236}">
                <a16:creationId xmlns:a16="http://schemas.microsoft.com/office/drawing/2014/main" id="{50052B6F-1164-473C-AF43-3FCC3177AABD}"/>
              </a:ext>
            </a:extLst>
          </p:cNvPr>
          <p:cNvSpPr>
            <a:spLocks noGrp="1"/>
          </p:cNvSpPr>
          <p:nvPr>
            <p:ph sz="half" idx="2"/>
          </p:nvPr>
        </p:nvSpPr>
        <p:spPr>
          <a:xfrm>
            <a:off x="6172200" y="1825625"/>
            <a:ext cx="5410200" cy="5032374"/>
          </a:xfrm>
        </p:spPr>
        <p:txBody>
          <a:bodyPr>
            <a:normAutofit/>
          </a:bodyPr>
          <a:lstStyle/>
          <a:p>
            <a:pPr marL="0" indent="0">
              <a:buNone/>
            </a:pPr>
            <a:r>
              <a:rPr lang="en-US" b="1" dirty="0"/>
              <a:t>Definition (</a:t>
            </a:r>
            <a:r>
              <a:rPr lang="en-US" b="1" dirty="0">
                <a:solidFill>
                  <a:srgbClr val="7030A0"/>
                </a:solidFill>
              </a:rPr>
              <a:t>targeted</a:t>
            </a:r>
            <a:r>
              <a:rPr lang="en-US" b="1" dirty="0"/>
              <a:t> attack):</a:t>
            </a:r>
          </a:p>
          <a:p>
            <a:pPr marL="0" indent="0">
              <a:buNone/>
            </a:pPr>
            <a:r>
              <a:rPr lang="en-GB" dirty="0"/>
              <a:t>The objective of a </a:t>
            </a:r>
            <a:r>
              <a:rPr lang="en-GB" b="1" dirty="0">
                <a:solidFill>
                  <a:srgbClr val="7030A0"/>
                </a:solidFill>
              </a:rPr>
              <a:t>targeted</a:t>
            </a:r>
            <a:r>
              <a:rPr lang="en-GB" dirty="0"/>
              <a:t> </a:t>
            </a:r>
            <a:r>
              <a:rPr lang="en-GB" b="1" dirty="0"/>
              <a:t>attack</a:t>
            </a:r>
            <a:r>
              <a:rPr lang="en-GB" dirty="0"/>
              <a:t> is to produce an attack sample, which will be misclassified as a specific class.</a:t>
            </a:r>
          </a:p>
          <a:p>
            <a:pPr marL="0" indent="0">
              <a:buNone/>
            </a:pPr>
            <a:r>
              <a:rPr lang="en-GB" dirty="0"/>
              <a:t>As such, </a:t>
            </a:r>
            <a:r>
              <a:rPr lang="en-GB" b="1" dirty="0"/>
              <a:t>targeted</a:t>
            </a:r>
            <a:r>
              <a:rPr lang="en-GB" dirty="0"/>
              <a:t> </a:t>
            </a:r>
            <a:r>
              <a:rPr lang="en-GB" b="1" dirty="0"/>
              <a:t>attacks</a:t>
            </a:r>
            <a:r>
              <a:rPr lang="en-GB" dirty="0"/>
              <a:t> are often </a:t>
            </a:r>
            <a:r>
              <a:rPr lang="en-GB" b="1" dirty="0"/>
              <a:t>more</a:t>
            </a:r>
            <a:r>
              <a:rPr lang="en-GB" dirty="0"/>
              <a:t> </a:t>
            </a:r>
            <a:r>
              <a:rPr lang="en-GB" b="1" dirty="0"/>
              <a:t>complex</a:t>
            </a:r>
            <a:r>
              <a:rPr lang="en-GB" dirty="0"/>
              <a:t> than </a:t>
            </a:r>
            <a:r>
              <a:rPr lang="en-GB" b="1" dirty="0"/>
              <a:t>untargeted</a:t>
            </a:r>
            <a:r>
              <a:rPr lang="en-GB" dirty="0"/>
              <a:t> </a:t>
            </a:r>
            <a:r>
              <a:rPr lang="en-GB" b="1" dirty="0"/>
              <a:t>ones</a:t>
            </a:r>
            <a:r>
              <a:rPr lang="en-GB" dirty="0"/>
              <a:t>.</a:t>
            </a:r>
          </a:p>
          <a:p>
            <a:pPr marL="0" indent="0">
              <a:buNone/>
            </a:pPr>
            <a:r>
              <a:rPr lang="en-GB" dirty="0"/>
              <a:t>E.g., modify a picture of a </a:t>
            </a:r>
            <a:r>
              <a:rPr lang="en-GB" b="1" dirty="0"/>
              <a:t>dog (original label)</a:t>
            </a:r>
            <a:r>
              <a:rPr lang="en-GB" dirty="0"/>
              <a:t>, so it is misclassified as a </a:t>
            </a:r>
            <a:r>
              <a:rPr lang="en-GB" b="1" dirty="0"/>
              <a:t>cat (target label)</a:t>
            </a:r>
            <a:r>
              <a:rPr lang="en-GB" dirty="0"/>
              <a:t>.</a:t>
            </a:r>
          </a:p>
          <a:p>
            <a:endParaRPr lang="en-GB" dirty="0"/>
          </a:p>
        </p:txBody>
      </p:sp>
    </p:spTree>
    <p:extLst>
      <p:ext uri="{BB962C8B-B14F-4D97-AF65-F5344CB8AC3E}">
        <p14:creationId xmlns:p14="http://schemas.microsoft.com/office/powerpoint/2010/main" val="2861726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991D-755B-40CC-887E-D7DE67147819}"/>
              </a:ext>
            </a:extLst>
          </p:cNvPr>
          <p:cNvSpPr>
            <a:spLocks noGrp="1"/>
          </p:cNvSpPr>
          <p:nvPr>
            <p:ph type="title"/>
          </p:nvPr>
        </p:nvSpPr>
        <p:spPr/>
        <p:txBody>
          <a:bodyPr/>
          <a:lstStyle/>
          <a:p>
            <a:r>
              <a:rPr lang="en-US" dirty="0"/>
              <a:t>Targeted FGSM attack</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D1DCAAC-E9A4-4E48-9A1E-811911E6E981}"/>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7030A0"/>
                    </a:solidFill>
                  </a:rPr>
                  <a:t>targeted</a:t>
                </a:r>
                <a:r>
                  <a:rPr lang="en-US" b="1" dirty="0"/>
                  <a:t> </a:t>
                </a:r>
                <a:r>
                  <a:rPr lang="en-US" b="1" dirty="0">
                    <a:solidFill>
                      <a:srgbClr val="00B050"/>
                    </a:solidFill>
                  </a:rPr>
                  <a:t>Fast Gradient Sign Method </a:t>
                </a:r>
                <a:r>
                  <a:rPr lang="en-US" b="1" dirty="0"/>
                  <a:t>attack):</a:t>
                </a:r>
              </a:p>
              <a:p>
                <a:pPr marL="0" indent="0">
                  <a:buNone/>
                </a:pPr>
                <a:r>
                  <a:rPr lang="en-GB" dirty="0"/>
                  <a:t>The </a:t>
                </a:r>
                <a:r>
                  <a:rPr lang="en-GB" b="1" dirty="0">
                    <a:solidFill>
                      <a:srgbClr val="7030A0"/>
                    </a:solidFill>
                  </a:rPr>
                  <a:t>targeted</a:t>
                </a:r>
                <a:r>
                  <a:rPr lang="en-GB" b="1" dirty="0"/>
                  <a:t> </a:t>
                </a:r>
                <a:r>
                  <a:rPr lang="en-US" b="1" dirty="0">
                    <a:solidFill>
                      <a:srgbClr val="00B050"/>
                    </a:solidFill>
                  </a:rPr>
                  <a:t>Fast Gradient Sign Method </a:t>
                </a:r>
                <a:r>
                  <a:rPr lang="en-US" b="1" dirty="0"/>
                  <a:t>attack</a:t>
                </a:r>
                <a:r>
                  <a:rPr lang="en-US" dirty="0"/>
                  <a:t> will use the FGSM attack but will use the gradients of a targeted class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1" i="1" smtClean="0">
                            <a:solidFill>
                              <a:srgbClr val="C00000"/>
                            </a:solidFill>
                            <a:latin typeface="Cambria Math" panose="02040503050406030204" pitchFamily="18" charset="0"/>
                          </a:rPr>
                          <m:t>𝒄</m:t>
                        </m:r>
                      </m:e>
                    </m:acc>
                  </m:oMath>
                </a14:m>
                <a:r>
                  <a:rPr lang="en-US" dirty="0"/>
                  <a:t>.</a:t>
                </a:r>
              </a:p>
              <a:p>
                <a:pPr marL="0" indent="0">
                  <a:buNone/>
                </a:pPr>
                <a:r>
                  <a:rPr lang="en-US" dirty="0"/>
                  <a:t>This follows the same logic as moving towards the least probable class as in Gradient attack option #2, but you can use it with any class of your choice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 instead of the least probable </a:t>
                </a:r>
                <a:r>
                  <a:rPr lang="en-US"/>
                  <a:t>one.</a:t>
                </a:r>
              </a:p>
              <a:p>
                <a:pPr marL="0" indent="0">
                  <a:buNone/>
                </a:pPr>
                <a:r>
                  <a:rPr lang="en-US"/>
                  <a:t>This </a:t>
                </a:r>
                <a:r>
                  <a:rPr lang="en-US" dirty="0"/>
                  <a:t>attack uses gradient descent to move the sample towards the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𝒙</m:t>
                          </m:r>
                        </m:e>
                      </m:acc>
                      <m:r>
                        <a:rPr lang="en-US" b="1" i="1">
                          <a:latin typeface="Cambria Math" panose="02040503050406030204" pitchFamily="18" charset="0"/>
                        </a:rPr>
                        <m:t>←</m:t>
                      </m:r>
                      <m:r>
                        <a:rPr lang="en-US" b="1" i="1" smtClean="0">
                          <a:latin typeface="Cambria Math" panose="02040503050406030204" pitchFamily="18" charset="0"/>
                        </a:rPr>
                        <m:t>𝒙</m:t>
                      </m:r>
                      <m:r>
                        <a:rPr lang="en-US" b="1" i="1" smtClean="0">
                          <a:solidFill>
                            <a:srgbClr val="C00000"/>
                          </a:solidFill>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smtClean="0">
                              <a:latin typeface="Cambria Math" panose="02040503050406030204" pitchFamily="18" charset="0"/>
                            </a:rPr>
                            <m:t>𝒙</m:t>
                          </m:r>
                        </m:sub>
                      </m:sSub>
                      <m:r>
                        <a:rPr lang="en-US" b="1" i="1" smtClean="0">
                          <a:latin typeface="Cambria Math" panose="02040503050406030204" pitchFamily="18" charset="0"/>
                        </a:rPr>
                        <m:t>𝑳</m:t>
                      </m:r>
                      <m:r>
                        <a:rPr lang="en-US" b="1" i="1" dirty="0">
                          <a:latin typeface="Cambria Math" panose="02040503050406030204" pitchFamily="18" charset="0"/>
                        </a:rPr>
                        <m:t>(</m:t>
                      </m:r>
                      <m:r>
                        <a:rPr lang="en-US" b="1" i="1" dirty="0" smtClean="0">
                          <a:latin typeface="Cambria Math" panose="02040503050406030204" pitchFamily="18" charset="0"/>
                        </a:rPr>
                        <m:t>𝒙</m:t>
                      </m:r>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r>
                        <a:rPr lang="en-US" b="1" i="1" dirty="0">
                          <a:latin typeface="Cambria Math" panose="02040503050406030204" pitchFamily="18" charset="0"/>
                        </a:rPr>
                        <m:t>))</m:t>
                      </m:r>
                    </m:oMath>
                  </m:oMathPara>
                </a14:m>
                <a:endParaRPr lang="en-GB" b="1"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2D1DCAAC-E9A4-4E48-9A1E-811911E6E9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SG">
                    <a:noFill/>
                  </a:rPr>
                  <a:t> </a:t>
                </a:r>
              </a:p>
            </p:txBody>
          </p:sp>
        </mc:Fallback>
      </mc:AlternateContent>
    </p:spTree>
    <p:extLst>
      <p:ext uri="{BB962C8B-B14F-4D97-AF65-F5344CB8AC3E}">
        <p14:creationId xmlns:p14="http://schemas.microsoft.com/office/powerpoint/2010/main" val="3506692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A5E33-5B1C-4196-B5C4-04F068F2C3C6}"/>
              </a:ext>
            </a:extLst>
          </p:cNvPr>
          <p:cNvSpPr>
            <a:spLocks noGrp="1"/>
          </p:cNvSpPr>
          <p:nvPr>
            <p:ph type="title"/>
          </p:nvPr>
        </p:nvSpPr>
        <p:spPr/>
        <p:txBody>
          <a:bodyPr/>
          <a:lstStyle/>
          <a:p>
            <a:r>
              <a:rPr lang="en-US" dirty="0"/>
              <a:t>Untargeted gradient attack recap</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C52416B-B27A-4A95-A042-A7B5F634C204}"/>
                  </a:ext>
                </a:extLst>
              </p:cNvPr>
              <p:cNvSpPr>
                <a:spLocks noGrp="1"/>
              </p:cNvSpPr>
              <p:nvPr>
                <p:ph idx="1"/>
              </p:nvPr>
            </p:nvSpPr>
            <p:spPr>
              <a:xfrm>
                <a:off x="838200" y="1825624"/>
                <a:ext cx="10515600" cy="5161330"/>
              </a:xfrm>
            </p:spPr>
            <p:txBody>
              <a:bodyPr>
                <a:normAutofit/>
              </a:bodyPr>
              <a:lstStyle/>
              <a:p>
                <a:pPr marL="0" indent="0">
                  <a:buNone/>
                </a:pPr>
                <a:r>
                  <a:rPr lang="en-US" dirty="0"/>
                  <a:t>This being said, it suffers from several problems:</a:t>
                </a:r>
              </a:p>
              <a:p>
                <a:r>
                  <a:rPr lang="en-US" dirty="0"/>
                  <a:t>Its </a:t>
                </a:r>
                <a:r>
                  <a:rPr lang="en-US" b="1" dirty="0"/>
                  <a:t>efficacy is still rather low </a:t>
                </a:r>
                <a:r>
                  <a:rPr lang="en-US" dirty="0"/>
                  <a:t>(fails </a:t>
                </a:r>
                <a14:m>
                  <m:oMath xmlns:m="http://schemas.openxmlformats.org/officeDocument/2006/math">
                    <m:r>
                      <a:rPr lang="en-US" i="1" dirty="0" smtClean="0">
                        <a:latin typeface="Cambria Math" panose="02040503050406030204" pitchFamily="18" charset="0"/>
                      </a:rPr>
                      <m:t>~77% </m:t>
                    </m:r>
                  </m:oMath>
                </a14:m>
                <a:r>
                  <a:rPr lang="en-US" dirty="0"/>
                  <a:t>of the time).</a:t>
                </a:r>
              </a:p>
              <a:p>
                <a:r>
                  <a:rPr lang="en-US" dirty="0"/>
                  <a:t>It is a </a:t>
                </a:r>
                <a:r>
                  <a:rPr lang="en-US" b="1" dirty="0">
                    <a:solidFill>
                      <a:srgbClr val="00B050"/>
                    </a:solidFill>
                  </a:rPr>
                  <a:t>one-shot</a:t>
                </a:r>
                <a:r>
                  <a:rPr lang="en-US" dirty="0"/>
                  <a:t> attack, which does not necessarily make sense.</a:t>
                </a:r>
              </a:p>
              <a:p>
                <a:r>
                  <a:rPr lang="en-GB" dirty="0"/>
                  <a:t>It is </a:t>
                </a:r>
                <a:r>
                  <a:rPr lang="en-GB" b="1" dirty="0">
                    <a:solidFill>
                      <a:srgbClr val="00B050"/>
                    </a:solidFill>
                  </a:rPr>
                  <a:t>untargeted</a:t>
                </a:r>
                <a:r>
                  <a:rPr lang="en-GB" dirty="0"/>
                  <a:t>.</a:t>
                </a:r>
              </a:p>
              <a:p>
                <a:r>
                  <a:rPr lang="en-GB" dirty="0"/>
                  <a:t>Its </a:t>
                </a:r>
                <a:r>
                  <a:rPr lang="en-GB" b="1" dirty="0"/>
                  <a:t>plausibility is not too great.</a:t>
                </a:r>
              </a:p>
              <a:p>
                <a:r>
                  <a:rPr lang="en-GB" dirty="0">
                    <a:solidFill>
                      <a:schemeClr val="bg1">
                        <a:lumMod val="65000"/>
                      </a:schemeClr>
                    </a:solidFill>
                  </a:rPr>
                  <a:t>(It has a </a:t>
                </a:r>
                <a:r>
                  <a:rPr lang="en-GB" b="1" dirty="0">
                    <a:solidFill>
                      <a:schemeClr val="bg1">
                        <a:lumMod val="65000"/>
                      </a:schemeClr>
                    </a:solidFill>
                  </a:rPr>
                  <a:t>heavy computational cost</a:t>
                </a:r>
                <a:r>
                  <a:rPr lang="en-GB" dirty="0">
                    <a:solidFill>
                      <a:schemeClr val="bg1">
                        <a:lumMod val="65000"/>
                      </a:schemeClr>
                    </a:solidFill>
                  </a:rPr>
                  <a:t>, as it requires the gradients from the model to be applied on a sample.)</a:t>
                </a:r>
                <a:endParaRPr lang="en-GB" b="1" dirty="0">
                  <a:solidFill>
                    <a:schemeClr val="bg1">
                      <a:lumMod val="65000"/>
                    </a:schemeClr>
                  </a:solidFill>
                </a:endParaRPr>
              </a:p>
            </p:txBody>
          </p:sp>
        </mc:Choice>
        <mc:Fallback xmlns="">
          <p:sp>
            <p:nvSpPr>
              <p:cNvPr id="5" name="Content Placeholder 4">
                <a:extLst>
                  <a:ext uri="{FF2B5EF4-FFF2-40B4-BE49-F238E27FC236}">
                    <a16:creationId xmlns:a16="http://schemas.microsoft.com/office/drawing/2014/main" id="{7C52416B-B27A-4A95-A042-A7B5F634C204}"/>
                  </a:ext>
                </a:extLst>
              </p:cNvPr>
              <p:cNvSpPr>
                <a:spLocks noGrp="1" noRot="1" noChangeAspect="1" noMove="1" noResize="1" noEditPoints="1" noAdjustHandles="1" noChangeArrowheads="1" noChangeShapeType="1" noTextEdit="1"/>
              </p:cNvSpPr>
              <p:nvPr>
                <p:ph idx="1"/>
              </p:nvPr>
            </p:nvSpPr>
            <p:spPr>
              <a:xfrm>
                <a:off x="838200" y="1825624"/>
                <a:ext cx="10515600" cy="5161330"/>
              </a:xfrm>
              <a:blipFill>
                <a:blip r:embed="rId2"/>
                <a:stretch>
                  <a:fillRect l="-1217" t="-1889"/>
                </a:stretch>
              </a:blipFill>
            </p:spPr>
            <p:txBody>
              <a:bodyPr/>
              <a:lstStyle/>
              <a:p>
                <a:r>
                  <a:rPr lang="en-GB">
                    <a:noFill/>
                  </a:rPr>
                  <a:t> </a:t>
                </a:r>
              </a:p>
            </p:txBody>
          </p:sp>
        </mc:Fallback>
      </mc:AlternateContent>
    </p:spTree>
    <p:extLst>
      <p:ext uri="{BB962C8B-B14F-4D97-AF65-F5344CB8AC3E}">
        <p14:creationId xmlns:p14="http://schemas.microsoft.com/office/powerpoint/2010/main" val="1120916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991D-755B-40CC-887E-D7DE67147819}"/>
              </a:ext>
            </a:extLst>
          </p:cNvPr>
          <p:cNvSpPr>
            <a:spLocks noGrp="1"/>
          </p:cNvSpPr>
          <p:nvPr>
            <p:ph type="title"/>
          </p:nvPr>
        </p:nvSpPr>
        <p:spPr/>
        <p:txBody>
          <a:bodyPr/>
          <a:lstStyle/>
          <a:p>
            <a:r>
              <a:rPr lang="en-US" dirty="0"/>
              <a:t>Iterative and Targeted FGSM attack</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D1DCAAC-E9A4-4E48-9A1E-811911E6E981}"/>
                  </a:ext>
                </a:extLst>
              </p:cNvPr>
              <p:cNvSpPr>
                <a:spLocks noGrp="1"/>
              </p:cNvSpPr>
              <p:nvPr>
                <p:ph idx="1"/>
              </p:nvPr>
            </p:nvSpPr>
            <p:spPr>
              <a:xfrm>
                <a:off x="838200" y="1825624"/>
                <a:ext cx="10515600" cy="5032375"/>
              </a:xfrm>
            </p:spPr>
            <p:txBody>
              <a:bodyPr>
                <a:normAutofit/>
              </a:bodyPr>
              <a:lstStyle/>
              <a:p>
                <a:pPr marL="0" indent="0">
                  <a:buNone/>
                </a:pPr>
                <a:r>
                  <a:rPr lang="en-US" b="1" dirty="0"/>
                  <a:t>Definition (</a:t>
                </a:r>
                <a:r>
                  <a:rPr lang="en-US" b="1" dirty="0">
                    <a:solidFill>
                      <a:srgbClr val="7030A0"/>
                    </a:solidFill>
                  </a:rPr>
                  <a:t>iterative</a:t>
                </a:r>
                <a:r>
                  <a:rPr lang="en-US" b="1" dirty="0"/>
                  <a:t> </a:t>
                </a:r>
                <a:r>
                  <a:rPr lang="en-US" b="1" dirty="0">
                    <a:solidFill>
                      <a:srgbClr val="7030A0"/>
                    </a:solidFill>
                  </a:rPr>
                  <a:t>targeted</a:t>
                </a:r>
                <a:r>
                  <a:rPr lang="en-US" b="1" dirty="0"/>
                  <a:t> </a:t>
                </a:r>
                <a:r>
                  <a:rPr lang="en-US" b="1" dirty="0">
                    <a:solidFill>
                      <a:srgbClr val="00B050"/>
                    </a:solidFill>
                  </a:rPr>
                  <a:t>Fast Gradient Sign Method </a:t>
                </a:r>
                <a:r>
                  <a:rPr lang="en-US" b="1" dirty="0"/>
                  <a:t>attack):</a:t>
                </a:r>
              </a:p>
              <a:p>
                <a:pPr marL="0" indent="0">
                  <a:buNone/>
                </a:pPr>
                <a:r>
                  <a:rPr lang="en-GB" dirty="0"/>
                  <a:t>The </a:t>
                </a:r>
                <a:r>
                  <a:rPr lang="en-GB" b="1" dirty="0">
                    <a:solidFill>
                      <a:srgbClr val="7030A0"/>
                    </a:solidFill>
                  </a:rPr>
                  <a:t>iterative</a:t>
                </a:r>
                <a:r>
                  <a:rPr lang="en-GB" dirty="0">
                    <a:solidFill>
                      <a:srgbClr val="7030A0"/>
                    </a:solidFill>
                  </a:rPr>
                  <a:t> </a:t>
                </a:r>
                <a:r>
                  <a:rPr lang="en-GB" b="1" dirty="0">
                    <a:solidFill>
                      <a:srgbClr val="7030A0"/>
                    </a:solidFill>
                  </a:rPr>
                  <a:t>targeted </a:t>
                </a:r>
                <a:r>
                  <a:rPr lang="en-US" b="1" dirty="0">
                    <a:solidFill>
                      <a:srgbClr val="00B050"/>
                    </a:solidFill>
                  </a:rPr>
                  <a:t>Fast Gradient Sign Method </a:t>
                </a:r>
                <a:r>
                  <a:rPr lang="en-US" b="1" dirty="0"/>
                  <a:t>attack</a:t>
                </a:r>
                <a:r>
                  <a:rPr lang="en-US" dirty="0"/>
                  <a:t> will use the FGSM attack but will use the gradients of a targeted class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1" i="1" smtClean="0">
                            <a:solidFill>
                              <a:srgbClr val="C00000"/>
                            </a:solidFill>
                            <a:latin typeface="Cambria Math" panose="02040503050406030204" pitchFamily="18" charset="0"/>
                          </a:rPr>
                          <m:t>𝒄</m:t>
                        </m:r>
                      </m:e>
                    </m:acc>
                  </m:oMath>
                </a14:m>
                <a:r>
                  <a:rPr lang="en-US" dirty="0"/>
                  <a:t>.</a:t>
                </a:r>
              </a:p>
              <a:p>
                <a:pPr marL="0" indent="0">
                  <a:buNone/>
                </a:pPr>
                <a:r>
                  <a:rPr lang="en-US" dirty="0"/>
                  <a:t>This follows the same logic as moving towards the least probable class as in Gradient attack option #2, but you can use it with any class of your choice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 instead of the least probable one. This attack uses gradient descent to move the sample towards the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r>
                  <a:rPr lang="en-US" dirty="0"/>
                  <a:t>This is repeated until it reaches a maximal number of iterations or makes the model malfunction with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𝒙</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solidFill>
                            <a:srgbClr val="C00000"/>
                          </a:solidFill>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b="1" i="1">
                          <a:latin typeface="Cambria Math" panose="02040503050406030204" pitchFamily="18" charset="0"/>
                        </a:rPr>
                        <m:t>𝑳</m:t>
                      </m:r>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𝒏</m:t>
                          </m:r>
                        </m:sub>
                      </m:sSub>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r>
                        <a:rPr lang="en-US" b="1" i="1" dirty="0">
                          <a:latin typeface="Cambria Math" panose="02040503050406030204" pitchFamily="18" charset="0"/>
                        </a:rPr>
                        <m:t>))</m:t>
                      </m:r>
                    </m:oMath>
                  </m:oMathPara>
                </a14:m>
                <a:endParaRPr lang="en-GB" b="1"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2D1DCAAC-E9A4-4E48-9A1E-811911E6E9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6296462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36F21-067F-4FA3-8208-E1177663ECE0}"/>
              </a:ext>
            </a:extLst>
          </p:cNvPr>
          <p:cNvSpPr>
            <a:spLocks noGrp="1"/>
          </p:cNvSpPr>
          <p:nvPr>
            <p:ph type="title"/>
          </p:nvPr>
        </p:nvSpPr>
        <p:spPr/>
        <p:txBody>
          <a:bodyPr/>
          <a:lstStyle/>
          <a:p>
            <a:r>
              <a:rPr lang="en-US" dirty="0"/>
              <a:t>Why gradient attack works</a:t>
            </a:r>
            <a:br>
              <a:rPr lang="en-US" dirty="0"/>
            </a:br>
            <a:r>
              <a:rPr lang="en-US" dirty="0"/>
              <a:t>better than randomly noising</a:t>
            </a:r>
            <a:endParaRPr lang="en-GB" dirty="0"/>
          </a:p>
        </p:txBody>
      </p:sp>
      <p:sp>
        <p:nvSpPr>
          <p:cNvPr id="3" name="Content Placeholder 2">
            <a:extLst>
              <a:ext uri="{FF2B5EF4-FFF2-40B4-BE49-F238E27FC236}">
                <a16:creationId xmlns:a16="http://schemas.microsoft.com/office/drawing/2014/main" id="{7BFFC9C4-E364-4C64-8AAD-4A55F7463CC7}"/>
              </a:ext>
            </a:extLst>
          </p:cNvPr>
          <p:cNvSpPr>
            <a:spLocks noGrp="1"/>
          </p:cNvSpPr>
          <p:nvPr>
            <p:ph sz="half" idx="1"/>
          </p:nvPr>
        </p:nvSpPr>
        <p:spPr>
          <a:xfrm>
            <a:off x="838200" y="1825624"/>
            <a:ext cx="5617308" cy="5032375"/>
          </a:xfrm>
          <a:ln>
            <a:noFill/>
          </a:ln>
        </p:spPr>
        <p:txBody>
          <a:bodyPr>
            <a:normAutofit/>
          </a:bodyPr>
          <a:lstStyle/>
          <a:p>
            <a:r>
              <a:rPr lang="en-GB" dirty="0"/>
              <a:t>When randomly noising a </a:t>
            </a:r>
            <a:r>
              <a:rPr lang="en-GB" b="1" dirty="0">
                <a:solidFill>
                  <a:schemeClr val="accent2">
                    <a:lumMod val="50000"/>
                  </a:schemeClr>
                </a:solidFill>
              </a:rPr>
              <a:t>sample</a:t>
            </a:r>
            <a:r>
              <a:rPr lang="en-GB" dirty="0"/>
              <a:t> to make an </a:t>
            </a:r>
            <a:r>
              <a:rPr lang="en-GB" b="1" dirty="0">
                <a:solidFill>
                  <a:srgbClr val="C00000"/>
                </a:solidFill>
              </a:rPr>
              <a:t>attack sample</a:t>
            </a:r>
            <a:r>
              <a:rPr lang="en-GB" dirty="0"/>
              <a:t>, we move </a:t>
            </a:r>
            <a:r>
              <a:rPr lang="en-GB" b="1" u="sng" dirty="0">
                <a:solidFill>
                  <a:schemeClr val="bg1">
                    <a:lumMod val="65000"/>
                  </a:schemeClr>
                </a:solidFill>
              </a:rPr>
              <a:t>randomly</a:t>
            </a:r>
            <a:r>
              <a:rPr lang="en-GB" dirty="0"/>
              <a:t> in the feature map.</a:t>
            </a:r>
          </a:p>
          <a:p>
            <a:r>
              <a:rPr lang="en-GB" dirty="0"/>
              <a:t>When using a gradient-type attack, we move in a more meaningful direction, which might help our </a:t>
            </a:r>
            <a:r>
              <a:rPr lang="en-GB" b="1" dirty="0">
                <a:solidFill>
                  <a:schemeClr val="accent2">
                    <a:lumMod val="50000"/>
                  </a:schemeClr>
                </a:solidFill>
              </a:rPr>
              <a:t>original</a:t>
            </a:r>
            <a:r>
              <a:rPr lang="en-GB" dirty="0"/>
              <a:t> </a:t>
            </a:r>
            <a:r>
              <a:rPr lang="en-GB" b="1" dirty="0">
                <a:solidFill>
                  <a:schemeClr val="accent2">
                    <a:lumMod val="50000"/>
                  </a:schemeClr>
                </a:solidFill>
              </a:rPr>
              <a:t>sample</a:t>
            </a:r>
            <a:r>
              <a:rPr lang="en-GB" dirty="0"/>
              <a:t> become </a:t>
            </a:r>
            <a:r>
              <a:rPr lang="en-GB" b="1" dirty="0">
                <a:solidFill>
                  <a:srgbClr val="C00000"/>
                </a:solidFill>
              </a:rPr>
              <a:t>misclassified</a:t>
            </a:r>
            <a:r>
              <a:rPr lang="en-GB" dirty="0"/>
              <a:t>.</a:t>
            </a:r>
          </a:p>
          <a:p>
            <a:r>
              <a:rPr lang="en-GB" b="1" dirty="0">
                <a:solidFill>
                  <a:srgbClr val="C00000"/>
                </a:solidFill>
              </a:rPr>
              <a:t>Iterating</a:t>
            </a:r>
            <a:r>
              <a:rPr lang="en-GB" dirty="0"/>
              <a:t> allows for smaller steps and </a:t>
            </a:r>
            <a:r>
              <a:rPr lang="en-GB" b="1" dirty="0"/>
              <a:t>better</a:t>
            </a:r>
            <a:r>
              <a:rPr lang="en-GB" dirty="0"/>
              <a:t> </a:t>
            </a:r>
            <a:r>
              <a:rPr lang="en-GB" b="1" dirty="0"/>
              <a:t>plausibility</a:t>
            </a:r>
            <a:r>
              <a:rPr lang="en-GB" dirty="0"/>
              <a:t> in general (smaller changes in original image).</a:t>
            </a:r>
          </a:p>
          <a:p>
            <a:endParaRPr lang="en-GB" dirty="0"/>
          </a:p>
        </p:txBody>
      </p:sp>
      <p:pic>
        <p:nvPicPr>
          <p:cNvPr id="39" name="Picture 38">
            <a:extLst>
              <a:ext uri="{FF2B5EF4-FFF2-40B4-BE49-F238E27FC236}">
                <a16:creationId xmlns:a16="http://schemas.microsoft.com/office/drawing/2014/main" id="{11AEAC30-75C7-4828-AF63-AC863B4B8BE2}"/>
              </a:ext>
            </a:extLst>
          </p:cNvPr>
          <p:cNvPicPr>
            <a:picLocks noChangeAspect="1"/>
          </p:cNvPicPr>
          <p:nvPr/>
        </p:nvPicPr>
        <p:blipFill>
          <a:blip r:embed="rId3"/>
          <a:stretch>
            <a:fillRect/>
          </a:stretch>
        </p:blipFill>
        <p:spPr>
          <a:xfrm>
            <a:off x="6910708" y="2183764"/>
            <a:ext cx="4504052" cy="3721159"/>
          </a:xfrm>
          <a:prstGeom prst="rect">
            <a:avLst/>
          </a:prstGeom>
        </p:spPr>
      </p:pic>
      <p:sp>
        <p:nvSpPr>
          <p:cNvPr id="41" name="Rectangle 40">
            <a:extLst>
              <a:ext uri="{FF2B5EF4-FFF2-40B4-BE49-F238E27FC236}">
                <a16:creationId xmlns:a16="http://schemas.microsoft.com/office/drawing/2014/main" id="{1184B609-6F94-44EC-95CC-0B863C49312B}"/>
              </a:ext>
            </a:extLst>
          </p:cNvPr>
          <p:cNvSpPr/>
          <p:nvPr/>
        </p:nvSpPr>
        <p:spPr>
          <a:xfrm>
            <a:off x="6642686" y="2026921"/>
            <a:ext cx="4871134" cy="4000500"/>
          </a:xfrm>
          <a:prstGeom prst="rect">
            <a:avLst/>
          </a:prstGeom>
          <a:noFill/>
          <a:ln w="38100">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9665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0DA86B-B789-47B2-897E-33218FD7AE17}"/>
              </a:ext>
            </a:extLst>
          </p:cNvPr>
          <p:cNvPicPr>
            <a:picLocks noChangeAspect="1"/>
          </p:cNvPicPr>
          <p:nvPr/>
        </p:nvPicPr>
        <p:blipFill rotWithShape="1">
          <a:blip r:embed="rId2"/>
          <a:srcRect l="10513" t="19897" r="66667" b="9333"/>
          <a:stretch/>
        </p:blipFill>
        <p:spPr>
          <a:xfrm>
            <a:off x="2559980" y="0"/>
            <a:ext cx="7072039" cy="6853521"/>
          </a:xfrm>
          <a:prstGeom prst="rect">
            <a:avLst/>
          </a:prstGeom>
        </p:spPr>
      </p:pic>
      <p:sp>
        <p:nvSpPr>
          <p:cNvPr id="13" name="TextBox 12">
            <a:extLst>
              <a:ext uri="{FF2B5EF4-FFF2-40B4-BE49-F238E27FC236}">
                <a16:creationId xmlns:a16="http://schemas.microsoft.com/office/drawing/2014/main" id="{EFD08644-3E36-43D6-A51D-FF70AFF5A777}"/>
              </a:ext>
            </a:extLst>
          </p:cNvPr>
          <p:cNvSpPr txBox="1"/>
          <p:nvPr/>
        </p:nvSpPr>
        <p:spPr>
          <a:xfrm>
            <a:off x="7526215" y="6088185"/>
            <a:ext cx="3141785" cy="523220"/>
          </a:xfrm>
          <a:prstGeom prst="rect">
            <a:avLst/>
          </a:prstGeom>
          <a:noFill/>
        </p:spPr>
        <p:txBody>
          <a:bodyPr wrap="square" rtlCol="0">
            <a:spAutoFit/>
          </a:bodyPr>
          <a:lstStyle/>
          <a:p>
            <a:r>
              <a:rPr lang="en-US" sz="2800" dirty="0"/>
              <a:t>From Notebook 4.</a:t>
            </a:r>
            <a:endParaRPr lang="en-GB" sz="2800" dirty="0"/>
          </a:p>
        </p:txBody>
      </p:sp>
    </p:spTree>
    <p:extLst>
      <p:ext uri="{BB962C8B-B14F-4D97-AF65-F5344CB8AC3E}">
        <p14:creationId xmlns:p14="http://schemas.microsoft.com/office/powerpoint/2010/main" val="7759363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Some more taxonomy on attacks</a:t>
            </a:r>
            <a:endParaRPr lang="en-GB" dirty="0"/>
          </a:p>
        </p:txBody>
      </p:sp>
      <p:sp>
        <p:nvSpPr>
          <p:cNvPr id="4" name="Content Placeholder 3">
            <a:extLst>
              <a:ext uri="{FF2B5EF4-FFF2-40B4-BE49-F238E27FC236}">
                <a16:creationId xmlns:a16="http://schemas.microsoft.com/office/drawing/2014/main" id="{944AA5EB-C384-453A-99C8-7118343D82D7}"/>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black-box</a:t>
            </a:r>
            <a:r>
              <a:rPr lang="en-US" b="1" dirty="0"/>
              <a:t> attack):</a:t>
            </a:r>
          </a:p>
          <a:p>
            <a:pPr marL="0" indent="0">
              <a:buNone/>
            </a:pPr>
            <a:r>
              <a:rPr lang="en-GB" dirty="0"/>
              <a:t>A </a:t>
            </a:r>
            <a:r>
              <a:rPr lang="en-GB" b="1" dirty="0">
                <a:solidFill>
                  <a:srgbClr val="00B050"/>
                </a:solidFill>
              </a:rPr>
              <a:t>black-box</a:t>
            </a:r>
            <a:r>
              <a:rPr lang="en-GB" b="1" dirty="0"/>
              <a:t> attack </a:t>
            </a:r>
            <a:r>
              <a:rPr lang="en-GB" dirty="0"/>
              <a:t>does not exploit any properties of the model.</a:t>
            </a:r>
          </a:p>
          <a:p>
            <a:pPr marL="0" indent="0">
              <a:buNone/>
            </a:pPr>
            <a:r>
              <a:rPr lang="en-GB" dirty="0"/>
              <a:t>Black-box attacks assume that they can </a:t>
            </a:r>
            <a:r>
              <a:rPr lang="en-GB" b="1" dirty="0"/>
              <a:t>only try inputs and access the outputs of the model under attack</a:t>
            </a:r>
            <a:r>
              <a:rPr lang="en-GB" dirty="0"/>
              <a:t>. </a:t>
            </a:r>
          </a:p>
          <a:p>
            <a:pPr marL="0" indent="0">
              <a:buNone/>
            </a:pPr>
            <a:endParaRPr lang="en-GB" dirty="0"/>
          </a:p>
          <a:p>
            <a:pPr marL="0" indent="0">
              <a:buNone/>
            </a:pPr>
            <a:r>
              <a:rPr lang="en-GB" dirty="0"/>
              <a:t>Noising was therefore a </a:t>
            </a:r>
            <a:r>
              <a:rPr lang="en-GB" b="1" dirty="0">
                <a:solidFill>
                  <a:srgbClr val="00B050"/>
                </a:solidFill>
              </a:rPr>
              <a:t>black-box</a:t>
            </a:r>
            <a:r>
              <a:rPr lang="en-GB" dirty="0"/>
              <a:t> and </a:t>
            </a:r>
            <a:r>
              <a:rPr lang="en-GB" b="1" dirty="0">
                <a:solidFill>
                  <a:srgbClr val="00B050"/>
                </a:solidFill>
              </a:rPr>
              <a:t>untargeted</a:t>
            </a:r>
            <a:r>
              <a:rPr lang="en-GB" dirty="0"/>
              <a:t> </a:t>
            </a:r>
            <a:r>
              <a:rPr lang="en-GB" b="1" dirty="0"/>
              <a:t>attack</a:t>
            </a:r>
            <a:r>
              <a:rPr lang="en-GB" dirty="0"/>
              <a:t>.</a:t>
            </a:r>
          </a:p>
          <a:p>
            <a:pPr marL="0" indent="0">
              <a:buNone/>
            </a:pPr>
            <a:endParaRPr lang="en-GB" dirty="0"/>
          </a:p>
        </p:txBody>
      </p:sp>
      <p:sp>
        <p:nvSpPr>
          <p:cNvPr id="6" name="Content Placeholder 4">
            <a:extLst>
              <a:ext uri="{FF2B5EF4-FFF2-40B4-BE49-F238E27FC236}">
                <a16:creationId xmlns:a16="http://schemas.microsoft.com/office/drawing/2014/main" id="{32D1506E-518D-4541-B5FD-16928E51C5B5}"/>
              </a:ext>
            </a:extLst>
          </p:cNvPr>
          <p:cNvSpPr>
            <a:spLocks noGrp="1"/>
          </p:cNvSpPr>
          <p:nvPr>
            <p:ph sz="half" idx="2"/>
          </p:nvPr>
        </p:nvSpPr>
        <p:spPr>
          <a:xfrm>
            <a:off x="6172199" y="1825625"/>
            <a:ext cx="5496169" cy="5032374"/>
          </a:xfrm>
        </p:spPr>
        <p:txBody>
          <a:bodyPr>
            <a:normAutofit/>
          </a:bodyPr>
          <a:lstStyle/>
          <a:p>
            <a:pPr marL="0" indent="0">
              <a:buNone/>
            </a:pPr>
            <a:r>
              <a:rPr lang="en-US" b="1" dirty="0"/>
              <a:t>Definition (</a:t>
            </a:r>
            <a:r>
              <a:rPr lang="en-US" b="1" dirty="0">
                <a:solidFill>
                  <a:srgbClr val="7030A0"/>
                </a:solidFill>
              </a:rPr>
              <a:t>white-box</a:t>
            </a:r>
            <a:r>
              <a:rPr lang="en-US" b="1" dirty="0"/>
              <a:t> attack):</a:t>
            </a:r>
          </a:p>
          <a:p>
            <a:pPr marL="0" indent="0">
              <a:buNone/>
            </a:pPr>
            <a:r>
              <a:rPr lang="en-GB" dirty="0"/>
              <a:t>A </a:t>
            </a:r>
            <a:r>
              <a:rPr lang="en-GB" b="1" dirty="0">
                <a:solidFill>
                  <a:srgbClr val="7030A0"/>
                </a:solidFill>
              </a:rPr>
              <a:t>white-box</a:t>
            </a:r>
            <a:r>
              <a:rPr lang="en-GB" b="1" dirty="0"/>
              <a:t> attack </a:t>
            </a:r>
            <a:r>
              <a:rPr lang="en-GB" dirty="0"/>
              <a:t>attempts to exploit properties of the model, e.g. its gradients, logits, weights, etc.</a:t>
            </a:r>
          </a:p>
          <a:p>
            <a:pPr marL="0" indent="0">
              <a:buNone/>
            </a:pPr>
            <a:r>
              <a:rPr lang="en-GB" b="1" dirty="0">
                <a:solidFill>
                  <a:srgbClr val="7030A0"/>
                </a:solidFill>
              </a:rPr>
              <a:t>White-box</a:t>
            </a:r>
            <a:r>
              <a:rPr lang="en-GB" b="1" dirty="0"/>
              <a:t> attacks </a:t>
            </a:r>
            <a:r>
              <a:rPr lang="en-GB" dirty="0"/>
              <a:t>therefore assume that the model as a whole can be accessed, including its </a:t>
            </a:r>
            <a:r>
              <a:rPr lang="en-GB" b="1" dirty="0"/>
              <a:t>weights</a:t>
            </a:r>
            <a:r>
              <a:rPr lang="en-GB" dirty="0"/>
              <a:t> and </a:t>
            </a:r>
            <a:r>
              <a:rPr lang="en-GB" b="1" dirty="0"/>
              <a:t>gradients</a:t>
            </a:r>
            <a:r>
              <a:rPr lang="en-GB" dirty="0"/>
              <a:t>.</a:t>
            </a:r>
            <a:endParaRPr lang="en-GB" b="1" dirty="0">
              <a:solidFill>
                <a:srgbClr val="00B050"/>
              </a:solidFill>
            </a:endParaRPr>
          </a:p>
          <a:p>
            <a:pPr marL="0" indent="0">
              <a:buNone/>
            </a:pPr>
            <a:r>
              <a:rPr lang="en-GB" b="1" dirty="0">
                <a:solidFill>
                  <a:srgbClr val="7030A0"/>
                </a:solidFill>
              </a:rPr>
              <a:t>White-box</a:t>
            </a:r>
            <a:r>
              <a:rPr lang="en-GB" dirty="0"/>
              <a:t> </a:t>
            </a:r>
            <a:r>
              <a:rPr lang="en-GB" b="1" dirty="0"/>
              <a:t>attacks</a:t>
            </a:r>
            <a:r>
              <a:rPr lang="en-GB" dirty="0"/>
              <a:t> attempt to </a:t>
            </a:r>
            <a:r>
              <a:rPr lang="en-GB" b="1" dirty="0"/>
              <a:t>learn</a:t>
            </a:r>
            <a:r>
              <a:rPr lang="en-GB" dirty="0"/>
              <a:t> how the model works, to make it malfunction in a certain way.</a:t>
            </a:r>
          </a:p>
          <a:p>
            <a:pPr marL="0" indent="0">
              <a:buNone/>
            </a:pPr>
            <a:endParaRPr lang="en-GB" dirty="0"/>
          </a:p>
        </p:txBody>
      </p:sp>
    </p:spTree>
    <p:extLst>
      <p:ext uri="{BB962C8B-B14F-4D97-AF65-F5344CB8AC3E}">
        <p14:creationId xmlns:p14="http://schemas.microsoft.com/office/powerpoint/2010/main" val="32008861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1AA9-6C82-4BEC-A2A4-B57A4AF2B27B}"/>
              </a:ext>
            </a:extLst>
          </p:cNvPr>
          <p:cNvSpPr>
            <a:spLocks noGrp="1"/>
          </p:cNvSpPr>
          <p:nvPr>
            <p:ph type="title"/>
          </p:nvPr>
        </p:nvSpPr>
        <p:spPr/>
        <p:txBody>
          <a:bodyPr/>
          <a:lstStyle/>
          <a:p>
            <a:r>
              <a:rPr lang="en-US" dirty="0"/>
              <a:t>Testing the ITFGSM attack</a:t>
            </a:r>
            <a:endParaRPr lang="en-GB" dirty="0"/>
          </a:p>
        </p:txBody>
      </p:sp>
      <p:pic>
        <p:nvPicPr>
          <p:cNvPr id="4" name="Picture 3">
            <a:extLst>
              <a:ext uri="{FF2B5EF4-FFF2-40B4-BE49-F238E27FC236}">
                <a16:creationId xmlns:a16="http://schemas.microsoft.com/office/drawing/2014/main" id="{A00223E8-5BBF-43A7-AC50-83B52269CFB8}"/>
              </a:ext>
            </a:extLst>
          </p:cNvPr>
          <p:cNvPicPr>
            <a:picLocks noChangeAspect="1"/>
          </p:cNvPicPr>
          <p:nvPr/>
        </p:nvPicPr>
        <p:blipFill rotWithShape="1">
          <a:blip r:embed="rId2"/>
          <a:srcRect l="10384" t="26870" r="62563" b="6053"/>
          <a:stretch/>
        </p:blipFill>
        <p:spPr>
          <a:xfrm>
            <a:off x="2704122" y="1523999"/>
            <a:ext cx="6783755" cy="5256606"/>
          </a:xfrm>
          <a:prstGeom prst="rect">
            <a:avLst/>
          </a:prstGeom>
        </p:spPr>
      </p:pic>
      <p:sp>
        <p:nvSpPr>
          <p:cNvPr id="5" name="Rectangle 4">
            <a:extLst>
              <a:ext uri="{FF2B5EF4-FFF2-40B4-BE49-F238E27FC236}">
                <a16:creationId xmlns:a16="http://schemas.microsoft.com/office/drawing/2014/main" id="{7B466089-9AE2-4490-8750-846C8DB0526D}"/>
              </a:ext>
            </a:extLst>
          </p:cNvPr>
          <p:cNvSpPr/>
          <p:nvPr/>
        </p:nvSpPr>
        <p:spPr>
          <a:xfrm>
            <a:off x="3415323" y="3337170"/>
            <a:ext cx="4259385" cy="82061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5C31668C-8570-46A4-B87F-F01A382F2113}"/>
              </a:ext>
            </a:extLst>
          </p:cNvPr>
          <p:cNvSpPr/>
          <p:nvPr/>
        </p:nvSpPr>
        <p:spPr>
          <a:xfrm>
            <a:off x="3203829" y="1771173"/>
            <a:ext cx="1190889" cy="39352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D89AFCD6-F600-DC2B-2DF9-19A88A1C0C6F}"/>
              </a:ext>
            </a:extLst>
          </p:cNvPr>
          <p:cNvSpPr txBox="1"/>
          <p:nvPr/>
        </p:nvSpPr>
        <p:spPr>
          <a:xfrm>
            <a:off x="8128000" y="2223984"/>
            <a:ext cx="3344983" cy="3046988"/>
          </a:xfrm>
          <a:prstGeom prst="rect">
            <a:avLst/>
          </a:prstGeom>
          <a:noFill/>
        </p:spPr>
        <p:txBody>
          <a:bodyPr wrap="square" rtlCol="0">
            <a:spAutoFit/>
          </a:bodyPr>
          <a:lstStyle/>
          <a:p>
            <a:r>
              <a:rPr lang="en-US" sz="2400" b="1" dirty="0">
                <a:solidFill>
                  <a:schemeClr val="accent2"/>
                </a:solidFill>
              </a:rPr>
              <a:t>If sample is already of the target class, attack cannot happen…</a:t>
            </a:r>
          </a:p>
          <a:p>
            <a:endParaRPr lang="en-US" sz="2400" b="1" dirty="0">
              <a:solidFill>
                <a:schemeClr val="accent2"/>
              </a:solidFill>
            </a:endParaRPr>
          </a:p>
          <a:p>
            <a:r>
              <a:rPr lang="en-US" sz="2400" b="1" dirty="0">
                <a:solidFill>
                  <a:schemeClr val="accent2"/>
                </a:solidFill>
              </a:rPr>
              <a:t>We cannot modify a picture of an 8 so that it becomes misclassified as an 8! Skip these.</a:t>
            </a:r>
            <a:endParaRPr lang="en-GB" sz="2400" b="1" dirty="0">
              <a:solidFill>
                <a:schemeClr val="accent2"/>
              </a:solidFill>
            </a:endParaRPr>
          </a:p>
        </p:txBody>
      </p:sp>
    </p:spTree>
    <p:extLst>
      <p:ext uri="{BB962C8B-B14F-4D97-AF65-F5344CB8AC3E}">
        <p14:creationId xmlns:p14="http://schemas.microsoft.com/office/powerpoint/2010/main" val="1776020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1AA9-6C82-4BEC-A2A4-B57A4AF2B27B}"/>
              </a:ext>
            </a:extLst>
          </p:cNvPr>
          <p:cNvSpPr>
            <a:spLocks noGrp="1"/>
          </p:cNvSpPr>
          <p:nvPr>
            <p:ph type="title"/>
          </p:nvPr>
        </p:nvSpPr>
        <p:spPr/>
        <p:txBody>
          <a:bodyPr/>
          <a:lstStyle/>
          <a:p>
            <a:r>
              <a:rPr lang="en-US" dirty="0"/>
              <a:t>Testing the</a:t>
            </a:r>
            <a:br>
              <a:rPr lang="en-US" dirty="0"/>
            </a:br>
            <a:r>
              <a:rPr lang="en-US" dirty="0"/>
              <a:t>ITFGSM attack</a:t>
            </a:r>
            <a:endParaRPr lang="en-GB" dirty="0"/>
          </a:p>
        </p:txBody>
      </p:sp>
      <p:pic>
        <p:nvPicPr>
          <p:cNvPr id="3" name="Picture 2">
            <a:extLst>
              <a:ext uri="{FF2B5EF4-FFF2-40B4-BE49-F238E27FC236}">
                <a16:creationId xmlns:a16="http://schemas.microsoft.com/office/drawing/2014/main" id="{935DDA6C-EA23-41B6-AD12-590E063B52F0}"/>
              </a:ext>
            </a:extLst>
          </p:cNvPr>
          <p:cNvPicPr>
            <a:picLocks noChangeAspect="1"/>
          </p:cNvPicPr>
          <p:nvPr/>
        </p:nvPicPr>
        <p:blipFill rotWithShape="1">
          <a:blip r:embed="rId2"/>
          <a:srcRect l="10449" t="40615" r="70321" b="15693"/>
          <a:stretch/>
        </p:blipFill>
        <p:spPr>
          <a:xfrm>
            <a:off x="0" y="2024183"/>
            <a:ext cx="5955103" cy="4228124"/>
          </a:xfrm>
          <a:prstGeom prst="rect">
            <a:avLst/>
          </a:prstGeom>
        </p:spPr>
      </p:pic>
      <p:pic>
        <p:nvPicPr>
          <p:cNvPr id="5" name="Picture 4">
            <a:extLst>
              <a:ext uri="{FF2B5EF4-FFF2-40B4-BE49-F238E27FC236}">
                <a16:creationId xmlns:a16="http://schemas.microsoft.com/office/drawing/2014/main" id="{ACBD24A2-5B29-436A-822E-CA80540AE93D}"/>
              </a:ext>
            </a:extLst>
          </p:cNvPr>
          <p:cNvPicPr>
            <a:picLocks noChangeAspect="1"/>
          </p:cNvPicPr>
          <p:nvPr/>
        </p:nvPicPr>
        <p:blipFill rotWithShape="1">
          <a:blip r:embed="rId3"/>
          <a:srcRect l="10128" t="19693" r="70000" b="8102"/>
          <a:stretch/>
        </p:blipFill>
        <p:spPr>
          <a:xfrm>
            <a:off x="6096000" y="54705"/>
            <a:ext cx="5955103" cy="6761926"/>
          </a:xfrm>
          <a:prstGeom prst="rect">
            <a:avLst/>
          </a:prstGeom>
        </p:spPr>
      </p:pic>
      <p:sp>
        <p:nvSpPr>
          <p:cNvPr id="6" name="Rectangle 5">
            <a:extLst>
              <a:ext uri="{FF2B5EF4-FFF2-40B4-BE49-F238E27FC236}">
                <a16:creationId xmlns:a16="http://schemas.microsoft.com/office/drawing/2014/main" id="{565A024E-B179-4AB5-99B9-7E10685A062C}"/>
              </a:ext>
            </a:extLst>
          </p:cNvPr>
          <p:cNvSpPr/>
          <p:nvPr/>
        </p:nvSpPr>
        <p:spPr>
          <a:xfrm>
            <a:off x="6150708" y="875323"/>
            <a:ext cx="5900395" cy="17903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1D671750-56E0-4093-8000-BD13AC702943}"/>
              </a:ext>
            </a:extLst>
          </p:cNvPr>
          <p:cNvSpPr txBox="1"/>
          <p:nvPr/>
        </p:nvSpPr>
        <p:spPr>
          <a:xfrm>
            <a:off x="3377682" y="2477216"/>
            <a:ext cx="2502776" cy="2677656"/>
          </a:xfrm>
          <a:prstGeom prst="rect">
            <a:avLst/>
          </a:prstGeom>
          <a:noFill/>
        </p:spPr>
        <p:txBody>
          <a:bodyPr wrap="square" rtlCol="0">
            <a:spAutoFit/>
          </a:bodyPr>
          <a:lstStyle/>
          <a:p>
            <a:r>
              <a:rPr lang="en-US" sz="2400" b="1" dirty="0">
                <a:solidFill>
                  <a:schemeClr val="accent2"/>
                </a:solidFill>
              </a:rPr>
              <a:t>Original class of the samples</a:t>
            </a:r>
            <a:br>
              <a:rPr lang="en-US" sz="2400" b="1" dirty="0">
                <a:solidFill>
                  <a:schemeClr val="accent2"/>
                </a:solidFill>
              </a:rPr>
            </a:br>
            <a:r>
              <a:rPr lang="en-US" sz="2400" b="1" dirty="0">
                <a:solidFill>
                  <a:schemeClr val="accent2"/>
                </a:solidFill>
                <a:sym typeface="Wingdings" panose="05000000000000000000" pitchFamily="2" charset="2"/>
              </a:rPr>
              <a:t></a:t>
            </a:r>
            <a:br>
              <a:rPr lang="en-US" sz="2400" b="1" dirty="0">
                <a:solidFill>
                  <a:schemeClr val="accent2"/>
                </a:solidFill>
                <a:sym typeface="Wingdings" panose="05000000000000000000" pitchFamily="2" charset="2"/>
              </a:rPr>
            </a:br>
            <a:r>
              <a:rPr lang="en-US" sz="2400" b="1" dirty="0">
                <a:solidFill>
                  <a:schemeClr val="accent2"/>
                </a:solidFill>
                <a:sym typeface="Wingdings" panose="05000000000000000000" pitchFamily="2" charset="2"/>
              </a:rPr>
              <a:t>New class given by classifier to generated attack sample</a:t>
            </a:r>
            <a:endParaRPr lang="en-GB" sz="2400" b="1" dirty="0">
              <a:solidFill>
                <a:schemeClr val="accent2"/>
              </a:solidFill>
            </a:endParaRPr>
          </a:p>
        </p:txBody>
      </p:sp>
      <p:cxnSp>
        <p:nvCxnSpPr>
          <p:cNvPr id="8" name="Straight Arrow Connector 7">
            <a:extLst>
              <a:ext uri="{FF2B5EF4-FFF2-40B4-BE49-F238E27FC236}">
                <a16:creationId xmlns:a16="http://schemas.microsoft.com/office/drawing/2014/main" id="{411F6FBC-7DEC-4A7A-AEE4-E048855E2F6D}"/>
              </a:ext>
            </a:extLst>
          </p:cNvPr>
          <p:cNvCxnSpPr>
            <a:cxnSpLocks/>
          </p:cNvCxnSpPr>
          <p:nvPr/>
        </p:nvCxnSpPr>
        <p:spPr>
          <a:xfrm flipH="1">
            <a:off x="4945224" y="1092867"/>
            <a:ext cx="1275604" cy="1398406"/>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744371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1AA9-6C82-4BEC-A2A4-B57A4AF2B27B}"/>
              </a:ext>
            </a:extLst>
          </p:cNvPr>
          <p:cNvSpPr>
            <a:spLocks noGrp="1"/>
          </p:cNvSpPr>
          <p:nvPr>
            <p:ph type="title"/>
          </p:nvPr>
        </p:nvSpPr>
        <p:spPr/>
        <p:txBody>
          <a:bodyPr/>
          <a:lstStyle/>
          <a:p>
            <a:r>
              <a:rPr lang="en-US" dirty="0"/>
              <a:t>Testing the</a:t>
            </a:r>
            <a:br>
              <a:rPr lang="en-US" dirty="0"/>
            </a:br>
            <a:r>
              <a:rPr lang="en-US" dirty="0"/>
              <a:t>ITFGSM attack</a:t>
            </a:r>
            <a:endParaRPr lang="en-GB" dirty="0"/>
          </a:p>
        </p:txBody>
      </p:sp>
      <p:pic>
        <p:nvPicPr>
          <p:cNvPr id="3" name="Picture 2">
            <a:extLst>
              <a:ext uri="{FF2B5EF4-FFF2-40B4-BE49-F238E27FC236}">
                <a16:creationId xmlns:a16="http://schemas.microsoft.com/office/drawing/2014/main" id="{935DDA6C-EA23-41B6-AD12-590E063B52F0}"/>
              </a:ext>
            </a:extLst>
          </p:cNvPr>
          <p:cNvPicPr>
            <a:picLocks noChangeAspect="1"/>
          </p:cNvPicPr>
          <p:nvPr/>
        </p:nvPicPr>
        <p:blipFill rotWithShape="1">
          <a:blip r:embed="rId2"/>
          <a:srcRect l="10449" t="40615" r="70321" b="15693"/>
          <a:stretch/>
        </p:blipFill>
        <p:spPr>
          <a:xfrm>
            <a:off x="0" y="2024183"/>
            <a:ext cx="5955103" cy="4228124"/>
          </a:xfrm>
          <a:prstGeom prst="rect">
            <a:avLst/>
          </a:prstGeom>
        </p:spPr>
      </p:pic>
      <p:pic>
        <p:nvPicPr>
          <p:cNvPr id="5" name="Picture 4">
            <a:extLst>
              <a:ext uri="{FF2B5EF4-FFF2-40B4-BE49-F238E27FC236}">
                <a16:creationId xmlns:a16="http://schemas.microsoft.com/office/drawing/2014/main" id="{ACBD24A2-5B29-436A-822E-CA80540AE93D}"/>
              </a:ext>
            </a:extLst>
          </p:cNvPr>
          <p:cNvPicPr>
            <a:picLocks noChangeAspect="1"/>
          </p:cNvPicPr>
          <p:nvPr/>
        </p:nvPicPr>
        <p:blipFill rotWithShape="1">
          <a:blip r:embed="rId3"/>
          <a:srcRect l="10128" t="19693" r="70000" b="8102"/>
          <a:stretch/>
        </p:blipFill>
        <p:spPr>
          <a:xfrm>
            <a:off x="6096000" y="54705"/>
            <a:ext cx="5955103" cy="6761926"/>
          </a:xfrm>
          <a:prstGeom prst="rect">
            <a:avLst/>
          </a:prstGeom>
        </p:spPr>
      </p:pic>
      <p:sp>
        <p:nvSpPr>
          <p:cNvPr id="4" name="Rectangle 3">
            <a:extLst>
              <a:ext uri="{FF2B5EF4-FFF2-40B4-BE49-F238E27FC236}">
                <a16:creationId xmlns:a16="http://schemas.microsoft.com/office/drawing/2014/main" id="{B46C2C2D-60E8-47DC-B99F-C8E31E22F78B}"/>
              </a:ext>
            </a:extLst>
          </p:cNvPr>
          <p:cNvSpPr/>
          <p:nvPr/>
        </p:nvSpPr>
        <p:spPr>
          <a:xfrm>
            <a:off x="6150708" y="875323"/>
            <a:ext cx="5900395" cy="592797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5ECB574-B5B7-4366-9CCE-29069F8297D8}"/>
              </a:ext>
            </a:extLst>
          </p:cNvPr>
          <p:cNvSpPr txBox="1"/>
          <p:nvPr/>
        </p:nvSpPr>
        <p:spPr>
          <a:xfrm>
            <a:off x="2407138" y="2764026"/>
            <a:ext cx="3477847" cy="1569660"/>
          </a:xfrm>
          <a:prstGeom prst="rect">
            <a:avLst/>
          </a:prstGeom>
          <a:noFill/>
        </p:spPr>
        <p:txBody>
          <a:bodyPr wrap="square" rtlCol="0">
            <a:spAutoFit/>
          </a:bodyPr>
          <a:lstStyle/>
          <a:p>
            <a:r>
              <a:rPr lang="en-US" sz="2400" b="1" dirty="0">
                <a:solidFill>
                  <a:schemeClr val="accent2"/>
                </a:solidFill>
              </a:rPr>
              <a:t>All these samples are now misclassified as 8s!</a:t>
            </a:r>
          </a:p>
          <a:p>
            <a:r>
              <a:rPr lang="en-US" sz="2400" b="1" dirty="0">
                <a:solidFill>
                  <a:schemeClr val="accent2"/>
                </a:solidFill>
              </a:rPr>
              <a:t>(And they look rather plausible, on top of that!)</a:t>
            </a:r>
            <a:endParaRPr lang="en-GB" sz="2400" b="1" dirty="0">
              <a:solidFill>
                <a:schemeClr val="accent2"/>
              </a:solidFill>
            </a:endParaRPr>
          </a:p>
        </p:txBody>
      </p:sp>
      <p:cxnSp>
        <p:nvCxnSpPr>
          <p:cNvPr id="8" name="Straight Arrow Connector 7">
            <a:extLst>
              <a:ext uri="{FF2B5EF4-FFF2-40B4-BE49-F238E27FC236}">
                <a16:creationId xmlns:a16="http://schemas.microsoft.com/office/drawing/2014/main" id="{3A2B4F52-6778-4E61-B750-627204F3930B}"/>
              </a:ext>
            </a:extLst>
          </p:cNvPr>
          <p:cNvCxnSpPr>
            <a:cxnSpLocks/>
          </p:cNvCxnSpPr>
          <p:nvPr/>
        </p:nvCxnSpPr>
        <p:spPr>
          <a:xfrm flipH="1">
            <a:off x="5619262" y="3251200"/>
            <a:ext cx="531447" cy="0"/>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6595901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1AA9-6C82-4BEC-A2A4-B57A4AF2B27B}"/>
              </a:ext>
            </a:extLst>
          </p:cNvPr>
          <p:cNvSpPr>
            <a:spLocks noGrp="1"/>
          </p:cNvSpPr>
          <p:nvPr>
            <p:ph type="title"/>
          </p:nvPr>
        </p:nvSpPr>
        <p:spPr/>
        <p:txBody>
          <a:bodyPr/>
          <a:lstStyle/>
          <a:p>
            <a:r>
              <a:rPr lang="en-US" dirty="0"/>
              <a:t>Testing the</a:t>
            </a:r>
            <a:br>
              <a:rPr lang="en-US" dirty="0"/>
            </a:br>
            <a:r>
              <a:rPr lang="en-US" dirty="0"/>
              <a:t>ITFGSM attack</a:t>
            </a:r>
            <a:endParaRPr lang="en-GB" dirty="0"/>
          </a:p>
        </p:txBody>
      </p:sp>
      <p:pic>
        <p:nvPicPr>
          <p:cNvPr id="3" name="Picture 2">
            <a:extLst>
              <a:ext uri="{FF2B5EF4-FFF2-40B4-BE49-F238E27FC236}">
                <a16:creationId xmlns:a16="http://schemas.microsoft.com/office/drawing/2014/main" id="{935DDA6C-EA23-41B6-AD12-590E063B52F0}"/>
              </a:ext>
            </a:extLst>
          </p:cNvPr>
          <p:cNvPicPr>
            <a:picLocks noChangeAspect="1"/>
          </p:cNvPicPr>
          <p:nvPr/>
        </p:nvPicPr>
        <p:blipFill rotWithShape="1">
          <a:blip r:embed="rId2"/>
          <a:srcRect l="10449" t="40615" r="70321" b="15693"/>
          <a:stretch/>
        </p:blipFill>
        <p:spPr>
          <a:xfrm>
            <a:off x="0" y="2024183"/>
            <a:ext cx="5955103" cy="4228124"/>
          </a:xfrm>
          <a:prstGeom prst="rect">
            <a:avLst/>
          </a:prstGeom>
        </p:spPr>
      </p:pic>
      <p:pic>
        <p:nvPicPr>
          <p:cNvPr id="5" name="Picture 4">
            <a:extLst>
              <a:ext uri="{FF2B5EF4-FFF2-40B4-BE49-F238E27FC236}">
                <a16:creationId xmlns:a16="http://schemas.microsoft.com/office/drawing/2014/main" id="{ACBD24A2-5B29-436A-822E-CA80540AE93D}"/>
              </a:ext>
            </a:extLst>
          </p:cNvPr>
          <p:cNvPicPr>
            <a:picLocks noChangeAspect="1"/>
          </p:cNvPicPr>
          <p:nvPr/>
        </p:nvPicPr>
        <p:blipFill rotWithShape="1">
          <a:blip r:embed="rId3"/>
          <a:srcRect l="10128" t="19693" r="70000" b="8102"/>
          <a:stretch/>
        </p:blipFill>
        <p:spPr>
          <a:xfrm>
            <a:off x="6096000" y="54705"/>
            <a:ext cx="5955103" cy="6761926"/>
          </a:xfrm>
          <a:prstGeom prst="rect">
            <a:avLst/>
          </a:prstGeom>
        </p:spPr>
      </p:pic>
      <p:sp>
        <p:nvSpPr>
          <p:cNvPr id="4" name="Rectangle 3">
            <a:extLst>
              <a:ext uri="{FF2B5EF4-FFF2-40B4-BE49-F238E27FC236}">
                <a16:creationId xmlns:a16="http://schemas.microsoft.com/office/drawing/2014/main" id="{B46C2C2D-60E8-47DC-B99F-C8E31E22F78B}"/>
              </a:ext>
            </a:extLst>
          </p:cNvPr>
          <p:cNvSpPr/>
          <p:nvPr/>
        </p:nvSpPr>
        <p:spPr>
          <a:xfrm>
            <a:off x="6150708" y="875323"/>
            <a:ext cx="5900395" cy="5927972"/>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A5ECB574-B5B7-4366-9CCE-29069F8297D8}"/>
              </a:ext>
            </a:extLst>
          </p:cNvPr>
          <p:cNvSpPr txBox="1"/>
          <p:nvPr/>
        </p:nvSpPr>
        <p:spPr>
          <a:xfrm>
            <a:off x="2407138" y="2764026"/>
            <a:ext cx="3477847" cy="1569660"/>
          </a:xfrm>
          <a:prstGeom prst="rect">
            <a:avLst/>
          </a:prstGeom>
          <a:noFill/>
        </p:spPr>
        <p:txBody>
          <a:bodyPr wrap="square" rtlCol="0">
            <a:spAutoFit/>
          </a:bodyPr>
          <a:lstStyle/>
          <a:p>
            <a:r>
              <a:rPr lang="en-US" sz="2400" b="1" dirty="0">
                <a:solidFill>
                  <a:schemeClr val="accent2"/>
                </a:solidFill>
              </a:rPr>
              <a:t>All these samples are now misclassified as 8s!</a:t>
            </a:r>
          </a:p>
          <a:p>
            <a:r>
              <a:rPr lang="en-US" sz="2400" b="1" dirty="0">
                <a:solidFill>
                  <a:schemeClr val="accent2"/>
                </a:solidFill>
              </a:rPr>
              <a:t>(And they look rather plausible, on top of that!)</a:t>
            </a:r>
            <a:endParaRPr lang="en-GB" sz="2400" b="1" dirty="0">
              <a:solidFill>
                <a:schemeClr val="accent2"/>
              </a:solidFill>
            </a:endParaRPr>
          </a:p>
        </p:txBody>
      </p:sp>
      <p:cxnSp>
        <p:nvCxnSpPr>
          <p:cNvPr id="8" name="Straight Arrow Connector 7">
            <a:extLst>
              <a:ext uri="{FF2B5EF4-FFF2-40B4-BE49-F238E27FC236}">
                <a16:creationId xmlns:a16="http://schemas.microsoft.com/office/drawing/2014/main" id="{3A2B4F52-6778-4E61-B750-627204F3930B}"/>
              </a:ext>
            </a:extLst>
          </p:cNvPr>
          <p:cNvCxnSpPr>
            <a:cxnSpLocks/>
          </p:cNvCxnSpPr>
          <p:nvPr/>
        </p:nvCxnSpPr>
        <p:spPr>
          <a:xfrm flipH="1">
            <a:off x="5619262" y="3251200"/>
            <a:ext cx="531447" cy="0"/>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9" name="Rectangle 8">
            <a:extLst>
              <a:ext uri="{FF2B5EF4-FFF2-40B4-BE49-F238E27FC236}">
                <a16:creationId xmlns:a16="http://schemas.microsoft.com/office/drawing/2014/main" id="{D52AA9AB-97AE-4AC0-8B52-74ABA51475F9}"/>
              </a:ext>
            </a:extLst>
          </p:cNvPr>
          <p:cNvSpPr/>
          <p:nvPr/>
        </p:nvSpPr>
        <p:spPr>
          <a:xfrm>
            <a:off x="2052736" y="5386033"/>
            <a:ext cx="3722913" cy="342963"/>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B198F33-C517-4972-A655-3F9307F775C7}"/>
                  </a:ext>
                </a:extLst>
              </p:cNvPr>
              <p:cNvSpPr txBox="1"/>
              <p:nvPr/>
            </p:nvSpPr>
            <p:spPr>
              <a:xfrm>
                <a:off x="140897" y="6106027"/>
                <a:ext cx="5744088" cy="830997"/>
              </a:xfrm>
              <a:prstGeom prst="rect">
                <a:avLst/>
              </a:prstGeom>
              <a:noFill/>
            </p:spPr>
            <p:txBody>
              <a:bodyPr wrap="square" rtlCol="0">
                <a:spAutoFit/>
              </a:bodyPr>
              <a:lstStyle/>
              <a:p>
                <a:pPr algn="ctr"/>
                <a14:m>
                  <m:oMath xmlns:m="http://schemas.openxmlformats.org/officeDocument/2006/math">
                    <m:r>
                      <a:rPr lang="en-US" sz="2400" b="1" i="1" dirty="0" smtClean="0">
                        <a:solidFill>
                          <a:schemeClr val="accent2"/>
                        </a:solidFill>
                        <a:latin typeface="Cambria Math" panose="02040503050406030204" pitchFamily="18" charset="0"/>
                      </a:rPr>
                      <m:t>~</m:t>
                    </m:r>
                    <m:r>
                      <a:rPr lang="en-US" sz="2400" b="1" i="1" dirty="0" smtClean="0">
                        <a:solidFill>
                          <a:schemeClr val="accent2"/>
                        </a:solidFill>
                        <a:latin typeface="Cambria Math" panose="02040503050406030204" pitchFamily="18" charset="0"/>
                      </a:rPr>
                      <m:t>𝟏𝟎</m:t>
                    </m:r>
                    <m:r>
                      <a:rPr lang="en-US" sz="2400" b="1" i="1" dirty="0" smtClean="0">
                        <a:solidFill>
                          <a:schemeClr val="accent2"/>
                        </a:solidFill>
                        <a:latin typeface="Cambria Math" panose="02040503050406030204" pitchFamily="18" charset="0"/>
                      </a:rPr>
                      <m:t>% </m:t>
                    </m:r>
                  </m:oMath>
                </a14:m>
                <a:r>
                  <a:rPr lang="en-US" sz="2400" b="1" dirty="0">
                    <a:solidFill>
                      <a:schemeClr val="accent2"/>
                    </a:solidFill>
                  </a:rPr>
                  <a:t>of samples in MNIST are 8s</a:t>
                </a:r>
                <a:br>
                  <a:rPr lang="en-US" sz="2400" b="1" dirty="0">
                    <a:solidFill>
                      <a:schemeClr val="accent2"/>
                    </a:solidFill>
                  </a:rPr>
                </a:br>
                <a:r>
                  <a:rPr lang="en-US" sz="2400" b="1" dirty="0">
                    <a:solidFill>
                      <a:schemeClr val="accent2"/>
                    </a:solidFill>
                  </a:rPr>
                  <a:t>and cannot be attacked</a:t>
                </a:r>
                <a:endParaRPr lang="en-GB" sz="2400" b="1" dirty="0">
                  <a:solidFill>
                    <a:schemeClr val="accent2"/>
                  </a:solidFill>
                </a:endParaRPr>
              </a:p>
            </p:txBody>
          </p:sp>
        </mc:Choice>
        <mc:Fallback xmlns="">
          <p:sp>
            <p:nvSpPr>
              <p:cNvPr id="10" name="TextBox 9">
                <a:extLst>
                  <a:ext uri="{FF2B5EF4-FFF2-40B4-BE49-F238E27FC236}">
                    <a16:creationId xmlns:a16="http://schemas.microsoft.com/office/drawing/2014/main" id="{5B198F33-C517-4972-A655-3F9307F775C7}"/>
                  </a:ext>
                </a:extLst>
              </p:cNvPr>
              <p:cNvSpPr txBox="1">
                <a:spLocks noRot="1" noChangeAspect="1" noMove="1" noResize="1" noEditPoints="1" noAdjustHandles="1" noChangeArrowheads="1" noChangeShapeType="1" noTextEdit="1"/>
              </p:cNvSpPr>
              <p:nvPr/>
            </p:nvSpPr>
            <p:spPr>
              <a:xfrm>
                <a:off x="140897" y="6106027"/>
                <a:ext cx="5744088" cy="830997"/>
              </a:xfrm>
              <a:prstGeom prst="rect">
                <a:avLst/>
              </a:prstGeom>
              <a:blipFill>
                <a:blip r:embed="rId4"/>
                <a:stretch>
                  <a:fillRect t="-5882" b="-16176"/>
                </a:stretch>
              </a:blipFill>
            </p:spPr>
            <p:txBody>
              <a:bodyPr/>
              <a:lstStyle/>
              <a:p>
                <a:r>
                  <a:rPr lang="en-GB">
                    <a:noFill/>
                  </a:rPr>
                  <a:t> </a:t>
                </a:r>
              </a:p>
            </p:txBody>
          </p:sp>
        </mc:Fallback>
      </mc:AlternateContent>
    </p:spTree>
    <p:extLst>
      <p:ext uri="{BB962C8B-B14F-4D97-AF65-F5344CB8AC3E}">
        <p14:creationId xmlns:p14="http://schemas.microsoft.com/office/powerpoint/2010/main" val="6826824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DDA6C-EA23-41B6-AD12-590E063B52F0}"/>
              </a:ext>
            </a:extLst>
          </p:cNvPr>
          <p:cNvPicPr>
            <a:picLocks noChangeAspect="1"/>
          </p:cNvPicPr>
          <p:nvPr/>
        </p:nvPicPr>
        <p:blipFill rotWithShape="1">
          <a:blip r:embed="rId2"/>
          <a:srcRect l="10449" t="40615" r="70321" b="15693"/>
          <a:stretch/>
        </p:blipFill>
        <p:spPr>
          <a:xfrm>
            <a:off x="0" y="2024183"/>
            <a:ext cx="5955103" cy="4228124"/>
          </a:xfrm>
          <a:prstGeom prst="rect">
            <a:avLst/>
          </a:prstGeom>
        </p:spPr>
      </p:pic>
      <p:sp>
        <p:nvSpPr>
          <p:cNvPr id="2" name="Title 1">
            <a:extLst>
              <a:ext uri="{FF2B5EF4-FFF2-40B4-BE49-F238E27FC236}">
                <a16:creationId xmlns:a16="http://schemas.microsoft.com/office/drawing/2014/main" id="{196F1AA9-6C82-4BEC-A2A4-B57A4AF2B27B}"/>
              </a:ext>
            </a:extLst>
          </p:cNvPr>
          <p:cNvSpPr>
            <a:spLocks noGrp="1"/>
          </p:cNvSpPr>
          <p:nvPr>
            <p:ph type="title"/>
          </p:nvPr>
        </p:nvSpPr>
        <p:spPr/>
        <p:txBody>
          <a:bodyPr/>
          <a:lstStyle/>
          <a:p>
            <a:r>
              <a:rPr lang="en-US" dirty="0"/>
              <a:t>Testing the</a:t>
            </a:r>
            <a:br>
              <a:rPr lang="en-US" dirty="0"/>
            </a:br>
            <a:r>
              <a:rPr lang="en-US" dirty="0"/>
              <a:t>ITFGSM attack</a:t>
            </a:r>
            <a:endParaRPr lang="en-GB" dirty="0"/>
          </a:p>
        </p:txBody>
      </p:sp>
      <p:pic>
        <p:nvPicPr>
          <p:cNvPr id="5" name="Picture 4">
            <a:extLst>
              <a:ext uri="{FF2B5EF4-FFF2-40B4-BE49-F238E27FC236}">
                <a16:creationId xmlns:a16="http://schemas.microsoft.com/office/drawing/2014/main" id="{ACBD24A2-5B29-436A-822E-CA80540AE93D}"/>
              </a:ext>
            </a:extLst>
          </p:cNvPr>
          <p:cNvPicPr>
            <a:picLocks noChangeAspect="1"/>
          </p:cNvPicPr>
          <p:nvPr/>
        </p:nvPicPr>
        <p:blipFill rotWithShape="1">
          <a:blip r:embed="rId3"/>
          <a:srcRect l="10128" t="19693" r="70000" b="8102"/>
          <a:stretch/>
        </p:blipFill>
        <p:spPr>
          <a:xfrm>
            <a:off x="6096000" y="54705"/>
            <a:ext cx="5955103" cy="676192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ECB574-B5B7-4366-9CCE-29069F8297D8}"/>
                  </a:ext>
                </a:extLst>
              </p:cNvPr>
              <p:cNvSpPr txBox="1"/>
              <p:nvPr/>
            </p:nvSpPr>
            <p:spPr>
              <a:xfrm>
                <a:off x="1045955" y="594153"/>
                <a:ext cx="10515599" cy="4832092"/>
              </a:xfrm>
              <a:prstGeom prst="rect">
                <a:avLst/>
              </a:prstGeom>
              <a:solidFill>
                <a:schemeClr val="bg1"/>
              </a:solidFill>
              <a:ln>
                <a:solidFill>
                  <a:schemeClr val="tx1"/>
                </a:solidFill>
              </a:ln>
            </p:spPr>
            <p:txBody>
              <a:bodyPr wrap="square" rtlCol="0">
                <a:spAutoFit/>
              </a:bodyPr>
              <a:lstStyle/>
              <a:p>
                <a:pPr algn="ctr"/>
                <a:r>
                  <a:rPr lang="en-US" sz="4400" b="1" dirty="0">
                    <a:solidFill>
                      <a:srgbClr val="FF0000"/>
                    </a:solidFill>
                  </a:rPr>
                  <a:t>We did it!</a:t>
                </a:r>
                <a:br>
                  <a:rPr lang="en-US" sz="4400" b="1" dirty="0">
                    <a:solidFill>
                      <a:srgbClr val="FF0000"/>
                    </a:solidFill>
                  </a:rPr>
                </a:br>
                <a:r>
                  <a:rPr lang="en-US" sz="4400" b="1" dirty="0">
                    <a:solidFill>
                      <a:srgbClr val="FF0000"/>
                    </a:solidFill>
                  </a:rPr>
                  <a:t>We managed to </a:t>
                </a:r>
                <a:r>
                  <a:rPr lang="en-US" sz="4400" b="1" dirty="0" err="1">
                    <a:solidFill>
                      <a:srgbClr val="FF0000"/>
                    </a:solidFill>
                  </a:rPr>
                  <a:t>completly</a:t>
                </a:r>
                <a:r>
                  <a:rPr lang="en-US" sz="4400" b="1" dirty="0">
                    <a:solidFill>
                      <a:srgbClr val="FF0000"/>
                    </a:solidFill>
                  </a:rPr>
                  <a:t> destroy our</a:t>
                </a:r>
                <a:br>
                  <a:rPr lang="en-US" sz="4400" b="1" dirty="0">
                    <a:solidFill>
                      <a:srgbClr val="FF0000"/>
                    </a:solidFill>
                  </a:rPr>
                </a:br>
                <a:r>
                  <a:rPr lang="en-US" sz="4400" b="1" dirty="0">
                    <a:solidFill>
                      <a:srgbClr val="FF0000"/>
                    </a:solidFill>
                  </a:rPr>
                  <a:t>pre-trained model so that it misclassifies non-8 samples as class 8,</a:t>
                </a:r>
                <a:br>
                  <a:rPr lang="en-US" sz="4400" b="1" dirty="0">
                    <a:solidFill>
                      <a:srgbClr val="FF0000"/>
                    </a:solidFill>
                  </a:rPr>
                </a:br>
                <a14:m>
                  <m:oMath xmlns:m="http://schemas.openxmlformats.org/officeDocument/2006/math">
                    <m:r>
                      <a:rPr lang="en-US" sz="4400" b="1" i="1" smtClean="0">
                        <a:solidFill>
                          <a:srgbClr val="FF0000"/>
                        </a:solidFill>
                        <a:latin typeface="Cambria Math" panose="02040503050406030204" pitchFamily="18" charset="0"/>
                        <a:ea typeface="Cambria Math" panose="02040503050406030204" pitchFamily="18" charset="0"/>
                      </a:rPr>
                      <m:t>~</m:t>
                    </m:r>
                  </m:oMath>
                </a14:m>
                <a:r>
                  <a:rPr lang="en-US" sz="4400" b="1" dirty="0">
                    <a:solidFill>
                      <a:srgbClr val="FF0000"/>
                    </a:solidFill>
                  </a:rPr>
                  <a:t>100% of the time!</a:t>
                </a:r>
              </a:p>
              <a:p>
                <a:pPr algn="ctr"/>
                <a:endParaRPr lang="en-US" sz="4400" b="1" dirty="0">
                  <a:solidFill>
                    <a:srgbClr val="FF0000"/>
                  </a:solidFill>
                </a:endParaRPr>
              </a:p>
              <a:p>
                <a:pPr algn="ctr"/>
                <a:r>
                  <a:rPr lang="en-US" sz="4400" b="1" dirty="0">
                    <a:solidFill>
                      <a:srgbClr val="FF0000"/>
                    </a:solidFill>
                  </a:rPr>
                  <a:t>Woot?</a:t>
                </a:r>
              </a:p>
            </p:txBody>
          </p:sp>
        </mc:Choice>
        <mc:Fallback xmlns="">
          <p:sp>
            <p:nvSpPr>
              <p:cNvPr id="6" name="TextBox 5">
                <a:extLst>
                  <a:ext uri="{FF2B5EF4-FFF2-40B4-BE49-F238E27FC236}">
                    <a16:creationId xmlns:a16="http://schemas.microsoft.com/office/drawing/2014/main" id="{A5ECB574-B5B7-4366-9CCE-29069F8297D8}"/>
                  </a:ext>
                </a:extLst>
              </p:cNvPr>
              <p:cNvSpPr txBox="1">
                <a:spLocks noRot="1" noChangeAspect="1" noMove="1" noResize="1" noEditPoints="1" noAdjustHandles="1" noChangeArrowheads="1" noChangeShapeType="1" noTextEdit="1"/>
              </p:cNvSpPr>
              <p:nvPr/>
            </p:nvSpPr>
            <p:spPr>
              <a:xfrm>
                <a:off x="1045955" y="594153"/>
                <a:ext cx="10515599" cy="4832092"/>
              </a:xfrm>
              <a:prstGeom prst="rect">
                <a:avLst/>
              </a:prstGeom>
              <a:blipFill>
                <a:blip r:embed="rId4"/>
                <a:stretch>
                  <a:fillRect t="-2390" b="-4906"/>
                </a:stretch>
              </a:blipFill>
              <a:ln>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25936440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5DDA6C-EA23-41B6-AD12-590E063B52F0}"/>
              </a:ext>
            </a:extLst>
          </p:cNvPr>
          <p:cNvPicPr>
            <a:picLocks noChangeAspect="1"/>
          </p:cNvPicPr>
          <p:nvPr/>
        </p:nvPicPr>
        <p:blipFill rotWithShape="1">
          <a:blip r:embed="rId2"/>
          <a:srcRect l="10449" t="40615" r="70321" b="15693"/>
          <a:stretch/>
        </p:blipFill>
        <p:spPr>
          <a:xfrm>
            <a:off x="0" y="2024183"/>
            <a:ext cx="5955103" cy="4228124"/>
          </a:xfrm>
          <a:prstGeom prst="rect">
            <a:avLst/>
          </a:prstGeom>
        </p:spPr>
      </p:pic>
      <p:sp>
        <p:nvSpPr>
          <p:cNvPr id="2" name="Title 1">
            <a:extLst>
              <a:ext uri="{FF2B5EF4-FFF2-40B4-BE49-F238E27FC236}">
                <a16:creationId xmlns:a16="http://schemas.microsoft.com/office/drawing/2014/main" id="{196F1AA9-6C82-4BEC-A2A4-B57A4AF2B27B}"/>
              </a:ext>
            </a:extLst>
          </p:cNvPr>
          <p:cNvSpPr>
            <a:spLocks noGrp="1"/>
          </p:cNvSpPr>
          <p:nvPr>
            <p:ph type="title"/>
          </p:nvPr>
        </p:nvSpPr>
        <p:spPr/>
        <p:txBody>
          <a:bodyPr/>
          <a:lstStyle/>
          <a:p>
            <a:r>
              <a:rPr lang="en-US" dirty="0"/>
              <a:t>Testing the</a:t>
            </a:r>
            <a:br>
              <a:rPr lang="en-US" dirty="0"/>
            </a:br>
            <a:r>
              <a:rPr lang="en-US" dirty="0"/>
              <a:t>ITFGSM attack</a:t>
            </a:r>
            <a:endParaRPr lang="en-GB" dirty="0"/>
          </a:p>
        </p:txBody>
      </p:sp>
      <p:pic>
        <p:nvPicPr>
          <p:cNvPr id="5" name="Picture 4">
            <a:extLst>
              <a:ext uri="{FF2B5EF4-FFF2-40B4-BE49-F238E27FC236}">
                <a16:creationId xmlns:a16="http://schemas.microsoft.com/office/drawing/2014/main" id="{ACBD24A2-5B29-436A-822E-CA80540AE93D}"/>
              </a:ext>
            </a:extLst>
          </p:cNvPr>
          <p:cNvPicPr>
            <a:picLocks noChangeAspect="1"/>
          </p:cNvPicPr>
          <p:nvPr/>
        </p:nvPicPr>
        <p:blipFill rotWithShape="1">
          <a:blip r:embed="rId3"/>
          <a:srcRect l="10128" t="19693" r="70000" b="8102"/>
          <a:stretch/>
        </p:blipFill>
        <p:spPr>
          <a:xfrm>
            <a:off x="6096000" y="54705"/>
            <a:ext cx="5955103" cy="6761926"/>
          </a:xfrm>
          <a:prstGeom prst="rect">
            <a:avLst/>
          </a:prstGeom>
        </p:spPr>
      </p:pic>
      <p:sp>
        <p:nvSpPr>
          <p:cNvPr id="6" name="TextBox 5">
            <a:extLst>
              <a:ext uri="{FF2B5EF4-FFF2-40B4-BE49-F238E27FC236}">
                <a16:creationId xmlns:a16="http://schemas.microsoft.com/office/drawing/2014/main" id="{A5ECB574-B5B7-4366-9CCE-29069F8297D8}"/>
              </a:ext>
            </a:extLst>
          </p:cNvPr>
          <p:cNvSpPr txBox="1"/>
          <p:nvPr/>
        </p:nvSpPr>
        <p:spPr>
          <a:xfrm>
            <a:off x="1045955" y="594153"/>
            <a:ext cx="10515599" cy="6186309"/>
          </a:xfrm>
          <a:prstGeom prst="rect">
            <a:avLst/>
          </a:prstGeom>
          <a:solidFill>
            <a:schemeClr val="bg1"/>
          </a:solidFill>
          <a:ln>
            <a:solidFill>
              <a:schemeClr val="tx1"/>
            </a:solidFill>
          </a:ln>
        </p:spPr>
        <p:txBody>
          <a:bodyPr wrap="square" rtlCol="0">
            <a:spAutoFit/>
          </a:bodyPr>
          <a:lstStyle/>
          <a:p>
            <a:pPr algn="ctr"/>
            <a:r>
              <a:rPr lang="en-US" sz="4400" b="1" dirty="0">
                <a:solidFill>
                  <a:srgbClr val="FF0000"/>
                </a:solidFill>
              </a:rPr>
              <a:t>(Wait, actually, that is scary, I never EVER want to trust a Neural Network again…!)</a:t>
            </a:r>
          </a:p>
          <a:p>
            <a:pPr algn="ctr"/>
            <a:endParaRPr lang="en-US" sz="4400" b="1" dirty="0">
              <a:solidFill>
                <a:srgbClr val="FF0000"/>
              </a:solidFill>
            </a:endParaRPr>
          </a:p>
          <a:p>
            <a:pPr algn="ctr"/>
            <a:endParaRPr lang="en-US" sz="4400" b="1" dirty="0">
              <a:solidFill>
                <a:srgbClr val="FF0000"/>
              </a:solidFill>
            </a:endParaRPr>
          </a:p>
          <a:p>
            <a:pPr algn="ctr"/>
            <a:endParaRPr lang="en-US" sz="4400" b="1" dirty="0">
              <a:solidFill>
                <a:srgbClr val="FF0000"/>
              </a:solidFill>
            </a:endParaRPr>
          </a:p>
          <a:p>
            <a:pPr algn="ctr"/>
            <a:endParaRPr lang="en-US" sz="4400" b="1" dirty="0">
              <a:solidFill>
                <a:srgbClr val="FF0000"/>
              </a:solidFill>
            </a:endParaRPr>
          </a:p>
          <a:p>
            <a:pPr algn="ctr"/>
            <a:endParaRPr lang="en-US" sz="4400" b="1" dirty="0">
              <a:solidFill>
                <a:srgbClr val="FF0000"/>
              </a:solidFill>
            </a:endParaRPr>
          </a:p>
          <a:p>
            <a:pPr algn="ctr"/>
            <a:endParaRPr lang="en-US" sz="4400" b="1" dirty="0">
              <a:solidFill>
                <a:srgbClr val="FF0000"/>
              </a:solidFill>
            </a:endParaRPr>
          </a:p>
          <a:p>
            <a:pPr algn="ctr"/>
            <a:endParaRPr lang="en-GB" sz="4400" b="1" dirty="0">
              <a:solidFill>
                <a:srgbClr val="FF0000"/>
              </a:solidFill>
            </a:endParaRPr>
          </a:p>
        </p:txBody>
      </p:sp>
      <p:pic>
        <p:nvPicPr>
          <p:cNvPr id="8" name="Picture 7">
            <a:extLst>
              <a:ext uri="{FF2B5EF4-FFF2-40B4-BE49-F238E27FC236}">
                <a16:creationId xmlns:a16="http://schemas.microsoft.com/office/drawing/2014/main" id="{1A4E2E64-2B30-D232-CA80-1F1E060543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8899" y="2745949"/>
            <a:ext cx="5712159" cy="3540170"/>
          </a:xfrm>
          <a:prstGeom prst="rect">
            <a:avLst/>
          </a:prstGeom>
        </p:spPr>
      </p:pic>
      <p:pic>
        <p:nvPicPr>
          <p:cNvPr id="10" name="Picture 9">
            <a:extLst>
              <a:ext uri="{FF2B5EF4-FFF2-40B4-BE49-F238E27FC236}">
                <a16:creationId xmlns:a16="http://schemas.microsoft.com/office/drawing/2014/main" id="{432647B0-EB2B-E3CD-452A-404FA8B2557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08026" y="2230136"/>
            <a:ext cx="3295075" cy="4391235"/>
          </a:xfrm>
          <a:prstGeom prst="rect">
            <a:avLst/>
          </a:prstGeom>
        </p:spPr>
      </p:pic>
    </p:spTree>
    <p:extLst>
      <p:ext uri="{BB962C8B-B14F-4D97-AF65-F5344CB8AC3E}">
        <p14:creationId xmlns:p14="http://schemas.microsoft.com/office/powerpoint/2010/main" val="2163486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90ED16D-57E5-4DB8-B4D6-6D26B9450F2E}"/>
              </a:ext>
            </a:extLst>
          </p:cNvPr>
          <p:cNvSpPr>
            <a:spLocks noGrp="1"/>
          </p:cNvSpPr>
          <p:nvPr>
            <p:ph type="title"/>
          </p:nvPr>
        </p:nvSpPr>
        <p:spPr>
          <a:xfrm>
            <a:off x="838199" y="365125"/>
            <a:ext cx="11009923" cy="1325563"/>
          </a:xfrm>
        </p:spPr>
        <p:txBody>
          <a:bodyPr/>
          <a:lstStyle/>
          <a:p>
            <a:r>
              <a:rPr lang="en-US" dirty="0"/>
              <a:t>Remember, there is more… Reason #2: Defense</a:t>
            </a:r>
            <a:endParaRPr lang="en-GB" dirty="0"/>
          </a:p>
        </p:txBody>
      </p:sp>
      <p:sp>
        <p:nvSpPr>
          <p:cNvPr id="5" name="Content Placeholder 4">
            <a:extLst>
              <a:ext uri="{FF2B5EF4-FFF2-40B4-BE49-F238E27FC236}">
                <a16:creationId xmlns:a16="http://schemas.microsoft.com/office/drawing/2014/main" id="{9EB96595-680E-42DE-BA94-DA0738B25498}"/>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Defense</a:t>
            </a:r>
            <a:r>
              <a:rPr lang="en-US" b="1" dirty="0"/>
              <a:t> on Neural Networks): </a:t>
            </a:r>
          </a:p>
          <a:p>
            <a:pPr marL="0" indent="0">
              <a:buNone/>
            </a:pPr>
            <a:r>
              <a:rPr lang="en-US" dirty="0"/>
              <a:t>In adversarial machine learning,</a:t>
            </a:r>
            <a:r>
              <a:rPr lang="en-US" b="1" dirty="0"/>
              <a:t> </a:t>
            </a:r>
            <a:r>
              <a:rPr lang="en-US" b="1" dirty="0">
                <a:solidFill>
                  <a:srgbClr val="00B050"/>
                </a:solidFill>
              </a:rPr>
              <a:t>defense</a:t>
            </a:r>
            <a:r>
              <a:rPr lang="en-US" b="1" dirty="0"/>
              <a:t> </a:t>
            </a:r>
            <a:r>
              <a:rPr lang="en-US" dirty="0"/>
              <a:t>refers to machine learning techniques that attempt to </a:t>
            </a:r>
            <a:r>
              <a:rPr lang="en-US" b="1" dirty="0"/>
              <a:t>protect</a:t>
            </a:r>
            <a:r>
              <a:rPr lang="en-US" dirty="0"/>
              <a:t> </a:t>
            </a:r>
            <a:r>
              <a:rPr lang="en-US" b="1" dirty="0"/>
              <a:t>models from being attacked</a:t>
            </a:r>
            <a:r>
              <a:rPr lang="en-US" dirty="0"/>
              <a:t> by malicious attempts.</a:t>
            </a:r>
          </a:p>
          <a:p>
            <a:pPr marL="0" indent="0">
              <a:buNone/>
            </a:pPr>
            <a:endParaRPr lang="en-US" dirty="0"/>
          </a:p>
          <a:p>
            <a:pPr marL="0" indent="0">
              <a:buNone/>
            </a:pPr>
            <a:r>
              <a:rPr lang="en-US" b="1" dirty="0"/>
              <a:t>Important: </a:t>
            </a:r>
            <a:r>
              <a:rPr lang="en-US" dirty="0"/>
              <a:t>defense mechanisms often rely on an understanding of how attacks work.</a:t>
            </a:r>
          </a:p>
        </p:txBody>
      </p:sp>
    </p:spTree>
    <p:extLst>
      <p:ext uri="{BB962C8B-B14F-4D97-AF65-F5344CB8AC3E}">
        <p14:creationId xmlns:p14="http://schemas.microsoft.com/office/powerpoint/2010/main" val="42225039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the </a:t>
            </a:r>
            <a:r>
              <a:rPr lang="en-US" b="1" dirty="0" err="1">
                <a:solidFill>
                  <a:srgbClr val="00B050"/>
                </a:solidFill>
              </a:rPr>
              <a:t>Madry’s</a:t>
            </a:r>
            <a:r>
              <a:rPr lang="en-US" b="1" dirty="0">
                <a:solidFill>
                  <a:srgbClr val="00B050"/>
                </a:solidFill>
              </a:rPr>
              <a:t> or arms race defense</a:t>
            </a:r>
            <a:r>
              <a:rPr lang="en-US" b="1" dirty="0"/>
              <a:t>):</a:t>
            </a:r>
          </a:p>
          <a:p>
            <a:pPr marL="0" indent="0">
              <a:buNone/>
            </a:pPr>
            <a:r>
              <a:rPr lang="en-US" dirty="0"/>
              <a:t>The </a:t>
            </a:r>
            <a:r>
              <a:rPr lang="en-US" b="1" dirty="0">
                <a:solidFill>
                  <a:srgbClr val="00B050"/>
                </a:solidFill>
              </a:rPr>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b="1" dirty="0" err="1">
                <a:solidFill>
                  <a:srgbClr val="00B050"/>
                </a:solidFill>
              </a:rPr>
              <a:t>Madry’s</a:t>
            </a:r>
            <a:r>
              <a:rPr lang="en-US" b="1" dirty="0">
                <a:solidFill>
                  <a:srgbClr val="00B050"/>
                </a:solidFill>
              </a:rPr>
              <a:t> defense </a:t>
            </a:r>
            <a:r>
              <a:rPr lang="en-US" dirty="0"/>
              <a:t>[Madry2017].</a:t>
            </a:r>
            <a:endParaRPr lang="en-GB" dirty="0"/>
          </a:p>
        </p:txBody>
      </p:sp>
    </p:spTree>
    <p:extLst>
      <p:ext uri="{BB962C8B-B14F-4D97-AF65-F5344CB8AC3E}">
        <p14:creationId xmlns:p14="http://schemas.microsoft.com/office/powerpoint/2010/main" val="40375553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p:txBody>
          <a:bodyPr/>
          <a:lstStyle/>
          <a:p>
            <a:pPr marL="0" indent="0">
              <a:buNone/>
            </a:pPr>
            <a:r>
              <a:rPr lang="en-US" dirty="0"/>
              <a:t>Let us start with our pre-trained model, and the basic FGSM attack (one-shot, untargeted version).</a:t>
            </a:r>
          </a:p>
          <a:p>
            <a:r>
              <a:rPr lang="en-US" dirty="0"/>
              <a:t>Our model is not prepared to face this type of attacks and will suffer badly from it.</a:t>
            </a:r>
            <a:endParaRPr lang="en-GB" dirty="0"/>
          </a:p>
        </p:txBody>
      </p:sp>
      <p:pic>
        <p:nvPicPr>
          <p:cNvPr id="6" name="Picture 5">
            <a:extLst>
              <a:ext uri="{FF2B5EF4-FFF2-40B4-BE49-F238E27FC236}">
                <a16:creationId xmlns:a16="http://schemas.microsoft.com/office/drawing/2014/main" id="{DB8E8A99-BAB4-46EC-A939-444AC2B4B66F}"/>
              </a:ext>
            </a:extLst>
          </p:cNvPr>
          <p:cNvPicPr>
            <a:picLocks noChangeAspect="1"/>
          </p:cNvPicPr>
          <p:nvPr/>
        </p:nvPicPr>
        <p:blipFill rotWithShape="1">
          <a:blip r:embed="rId2"/>
          <a:srcRect l="10449" t="52718" r="73397" b="22257"/>
          <a:stretch/>
        </p:blipFill>
        <p:spPr>
          <a:xfrm>
            <a:off x="6506306" y="230188"/>
            <a:ext cx="5302739" cy="2567199"/>
          </a:xfrm>
          <a:prstGeom prst="rect">
            <a:avLst/>
          </a:prstGeom>
        </p:spPr>
      </p:pic>
      <p:pic>
        <p:nvPicPr>
          <p:cNvPr id="7" name="Picture 6">
            <a:extLst>
              <a:ext uri="{FF2B5EF4-FFF2-40B4-BE49-F238E27FC236}">
                <a16:creationId xmlns:a16="http://schemas.microsoft.com/office/drawing/2014/main" id="{9FDDFBE4-3963-4FF1-ACC1-4D0775A0EE38}"/>
              </a:ext>
            </a:extLst>
          </p:cNvPr>
          <p:cNvPicPr>
            <a:picLocks noChangeAspect="1"/>
          </p:cNvPicPr>
          <p:nvPr/>
        </p:nvPicPr>
        <p:blipFill rotWithShape="1">
          <a:blip r:embed="rId3"/>
          <a:srcRect l="10321" t="43692" r="69936" b="11795"/>
          <a:stretch/>
        </p:blipFill>
        <p:spPr>
          <a:xfrm>
            <a:off x="6455504" y="2916694"/>
            <a:ext cx="5533292" cy="3898458"/>
          </a:xfrm>
          <a:prstGeom prst="rect">
            <a:avLst/>
          </a:prstGeom>
        </p:spPr>
      </p:pic>
    </p:spTree>
    <p:extLst>
      <p:ext uri="{BB962C8B-B14F-4D97-AF65-F5344CB8AC3E}">
        <p14:creationId xmlns:p14="http://schemas.microsoft.com/office/powerpoint/2010/main" val="25468916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idx="1"/>
          </p:nvPr>
        </p:nvSpPr>
        <p:spPr/>
        <p:txBody>
          <a:bodyPr>
            <a:normAutofit/>
          </a:bodyPr>
          <a:lstStyle/>
          <a:p>
            <a:endParaRPr lang="en-US" dirty="0"/>
          </a:p>
          <a:p>
            <a:pPr marL="0" indent="0">
              <a:buNone/>
            </a:pPr>
            <a:r>
              <a:rPr lang="en-US" dirty="0"/>
              <a:t>Our next step would then be to continue the training of our model, integrating samples that have been generated using said FGSM attack.</a:t>
            </a:r>
          </a:p>
          <a:p>
            <a:endParaRPr lang="en-US" dirty="0"/>
          </a:p>
          <a:p>
            <a:r>
              <a:rPr lang="en-US" b="1" dirty="0"/>
              <a:t>Intuition: </a:t>
            </a:r>
            <a:r>
              <a:rPr lang="en-US" dirty="0"/>
              <a:t>in a sense, the arms race defense is a sort of </a:t>
            </a:r>
            <a:r>
              <a:rPr lang="en-US" b="1" dirty="0"/>
              <a:t>data augmentation technique</a:t>
            </a:r>
            <a:r>
              <a:rPr lang="en-US" dirty="0"/>
              <a:t>, that helps make the model more robust to attacks of the FGSM type.</a:t>
            </a:r>
            <a:endParaRPr lang="en-GB" dirty="0"/>
          </a:p>
        </p:txBody>
      </p:sp>
    </p:spTree>
    <p:extLst>
      <p:ext uri="{BB962C8B-B14F-4D97-AF65-F5344CB8AC3E}">
        <p14:creationId xmlns:p14="http://schemas.microsoft.com/office/powerpoint/2010/main" val="1926343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Some more taxonomy on attacks</a:t>
            </a:r>
            <a:endParaRPr lang="en-GB" dirty="0"/>
          </a:p>
        </p:txBody>
      </p:sp>
      <p:sp>
        <p:nvSpPr>
          <p:cNvPr id="4" name="Content Placeholder 3">
            <a:extLst>
              <a:ext uri="{FF2B5EF4-FFF2-40B4-BE49-F238E27FC236}">
                <a16:creationId xmlns:a16="http://schemas.microsoft.com/office/drawing/2014/main" id="{944AA5EB-C384-453A-99C8-7118343D82D7}"/>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one-shot</a:t>
            </a:r>
            <a:r>
              <a:rPr lang="en-US" b="1" dirty="0"/>
              <a:t> attack):</a:t>
            </a:r>
          </a:p>
          <a:p>
            <a:pPr marL="0" indent="0">
              <a:buNone/>
            </a:pPr>
            <a:r>
              <a:rPr lang="en-GB" dirty="0"/>
              <a:t>A </a:t>
            </a:r>
            <a:r>
              <a:rPr lang="en-GB" b="1" dirty="0">
                <a:solidFill>
                  <a:srgbClr val="00B050"/>
                </a:solidFill>
              </a:rPr>
              <a:t>one-shot</a:t>
            </a:r>
            <a:r>
              <a:rPr lang="en-GB" b="1" dirty="0"/>
              <a:t> attack</a:t>
            </a:r>
            <a:r>
              <a:rPr lang="en-GB" dirty="0"/>
              <a:t> attempts to produce a single attack sample, and if this attack fails, it simply retries on a different sample.</a:t>
            </a:r>
          </a:p>
          <a:p>
            <a:pPr marL="0" indent="0">
              <a:buNone/>
            </a:pPr>
            <a:endParaRPr lang="en-GB" dirty="0"/>
          </a:p>
          <a:p>
            <a:pPr marL="0" indent="0">
              <a:buNone/>
            </a:pPr>
            <a:r>
              <a:rPr lang="en-GB" dirty="0"/>
              <a:t>Noising was therefore a </a:t>
            </a:r>
            <a:r>
              <a:rPr lang="en-GB" b="1" dirty="0">
                <a:solidFill>
                  <a:srgbClr val="00B050"/>
                </a:solidFill>
              </a:rPr>
              <a:t>one-shot </a:t>
            </a:r>
            <a:r>
              <a:rPr lang="en-GB" b="1" dirty="0"/>
              <a:t>attack</a:t>
            </a:r>
            <a:r>
              <a:rPr lang="en-GB" dirty="0"/>
              <a:t>. It attempted to noise a sample to have it misclassified.</a:t>
            </a:r>
          </a:p>
          <a:p>
            <a:pPr marL="0" indent="0">
              <a:buNone/>
            </a:pPr>
            <a:r>
              <a:rPr lang="en-GB" dirty="0"/>
              <a:t>However, if this attempt failed, it simply tried on another sample. </a:t>
            </a:r>
          </a:p>
          <a:p>
            <a:endParaRPr lang="en-GB" dirty="0"/>
          </a:p>
        </p:txBody>
      </p:sp>
      <p:sp>
        <p:nvSpPr>
          <p:cNvPr id="5" name="Content Placeholder 4">
            <a:extLst>
              <a:ext uri="{FF2B5EF4-FFF2-40B4-BE49-F238E27FC236}">
                <a16:creationId xmlns:a16="http://schemas.microsoft.com/office/drawing/2014/main" id="{50052B6F-1164-473C-AF43-3FCC3177AABD}"/>
              </a:ext>
            </a:extLst>
          </p:cNvPr>
          <p:cNvSpPr>
            <a:spLocks noGrp="1"/>
          </p:cNvSpPr>
          <p:nvPr>
            <p:ph sz="half" idx="2"/>
          </p:nvPr>
        </p:nvSpPr>
        <p:spPr>
          <a:xfrm>
            <a:off x="6172199" y="1445846"/>
            <a:ext cx="5879123" cy="5412153"/>
          </a:xfrm>
        </p:spPr>
        <p:txBody>
          <a:bodyPr>
            <a:normAutofit/>
          </a:bodyPr>
          <a:lstStyle/>
          <a:p>
            <a:pPr marL="0" indent="0">
              <a:buNone/>
            </a:pPr>
            <a:r>
              <a:rPr lang="en-US" b="1" dirty="0"/>
              <a:t>Definition (</a:t>
            </a:r>
            <a:r>
              <a:rPr lang="en-US" b="1" dirty="0">
                <a:solidFill>
                  <a:srgbClr val="7030A0"/>
                </a:solidFill>
              </a:rPr>
              <a:t>iterated</a:t>
            </a:r>
            <a:r>
              <a:rPr lang="en-US" b="1" dirty="0"/>
              <a:t> attack):</a:t>
            </a:r>
          </a:p>
          <a:p>
            <a:pPr marL="0" indent="0">
              <a:buNone/>
            </a:pPr>
            <a:r>
              <a:rPr lang="en-GB" dirty="0"/>
              <a:t>An </a:t>
            </a:r>
            <a:r>
              <a:rPr lang="en-GB" b="1" dirty="0">
                <a:solidFill>
                  <a:srgbClr val="7030A0"/>
                </a:solidFill>
              </a:rPr>
              <a:t>iterated</a:t>
            </a:r>
            <a:r>
              <a:rPr lang="en-GB" b="1" dirty="0"/>
              <a:t> attack</a:t>
            </a:r>
            <a:r>
              <a:rPr lang="en-GB" dirty="0"/>
              <a:t> attempts to produce an attack sample, like the one-shot attacks.</a:t>
            </a:r>
          </a:p>
          <a:p>
            <a:pPr marL="0" indent="0">
              <a:buNone/>
            </a:pPr>
            <a:r>
              <a:rPr lang="en-GB" dirty="0"/>
              <a:t>However, it will try to </a:t>
            </a:r>
            <a:r>
              <a:rPr lang="en-GB" b="1" dirty="0"/>
              <a:t>adjust the said sample</a:t>
            </a:r>
            <a:r>
              <a:rPr lang="en-GB" dirty="0"/>
              <a:t> until it either</a:t>
            </a:r>
          </a:p>
          <a:p>
            <a:pPr>
              <a:buFontTx/>
              <a:buChar char="-"/>
            </a:pPr>
            <a:r>
              <a:rPr lang="en-GB" b="1" dirty="0"/>
              <a:t>makes the model malfunction (in an expected way)</a:t>
            </a:r>
            <a:r>
              <a:rPr lang="en-GB" dirty="0"/>
              <a:t>,</a:t>
            </a:r>
          </a:p>
          <a:p>
            <a:pPr>
              <a:buFontTx/>
              <a:buChar char="-"/>
            </a:pPr>
            <a:r>
              <a:rPr lang="en-GB" dirty="0"/>
              <a:t>or </a:t>
            </a:r>
            <a:r>
              <a:rPr lang="en-GB" b="1" dirty="0"/>
              <a:t>reaches a maximal number of allowed iterations</a:t>
            </a:r>
            <a:r>
              <a:rPr lang="en-GB" dirty="0"/>
              <a:t>.</a:t>
            </a:r>
          </a:p>
          <a:p>
            <a:pPr marL="0" indent="0">
              <a:buNone/>
            </a:pPr>
            <a:r>
              <a:rPr lang="en-GB" dirty="0"/>
              <a:t>The iterated attacks are often more robust and efficient.</a:t>
            </a:r>
          </a:p>
        </p:txBody>
      </p:sp>
    </p:spTree>
    <p:extLst>
      <p:ext uri="{BB962C8B-B14F-4D97-AF65-F5344CB8AC3E}">
        <p14:creationId xmlns:p14="http://schemas.microsoft.com/office/powerpoint/2010/main" val="36679865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r>
              <a:rPr lang="en-US" dirty="0"/>
              <a:t>For demonstration, we will create a second model, using the same pre-trained weights.</a:t>
            </a:r>
          </a:p>
          <a:p>
            <a:r>
              <a:rPr lang="en-US" dirty="0"/>
              <a:t>We will also retrieve the training dataset and make its </a:t>
            </a:r>
            <a:r>
              <a:rPr lang="en-US" dirty="0" err="1"/>
              <a:t>dataloader</a:t>
            </a:r>
            <a:r>
              <a:rPr lang="en-US" dirty="0"/>
              <a:t> (</a:t>
            </a:r>
            <a:r>
              <a:rPr lang="en-US" dirty="0" err="1"/>
              <a:t>train_loader</a:t>
            </a:r>
            <a:r>
              <a:rPr lang="en-US" dirty="0"/>
              <a:t>), with mini-batches.</a:t>
            </a:r>
          </a:p>
          <a:p>
            <a:r>
              <a:rPr lang="en-US" dirty="0"/>
              <a:t>We will then continue the training of this model, using </a:t>
            </a:r>
            <a:r>
              <a:rPr lang="en-US" dirty="0" err="1"/>
              <a:t>CrossEntropy</a:t>
            </a:r>
            <a:r>
              <a:rPr lang="en-US" dirty="0"/>
              <a:t> as our loss and a basic SGD as our optimizer.</a:t>
            </a:r>
          </a:p>
          <a:p>
            <a:endParaRPr lang="en-GB" dirty="0"/>
          </a:p>
        </p:txBody>
      </p:sp>
      <p:pic>
        <p:nvPicPr>
          <p:cNvPr id="4" name="Picture 3">
            <a:extLst>
              <a:ext uri="{FF2B5EF4-FFF2-40B4-BE49-F238E27FC236}">
                <a16:creationId xmlns:a16="http://schemas.microsoft.com/office/drawing/2014/main" id="{13A9D06F-44FA-4AE0-853E-85F0183E9A0B}"/>
              </a:ext>
            </a:extLst>
          </p:cNvPr>
          <p:cNvPicPr>
            <a:picLocks noChangeAspect="1"/>
          </p:cNvPicPr>
          <p:nvPr/>
        </p:nvPicPr>
        <p:blipFill rotWithShape="1">
          <a:blip r:embed="rId2"/>
          <a:srcRect l="10453" t="28718" r="66987" b="34154"/>
          <a:stretch/>
        </p:blipFill>
        <p:spPr>
          <a:xfrm>
            <a:off x="6172202" y="2396147"/>
            <a:ext cx="5993128" cy="3082438"/>
          </a:xfrm>
          <a:prstGeom prst="rect">
            <a:avLst/>
          </a:prstGeom>
        </p:spPr>
      </p:pic>
      <p:sp>
        <p:nvSpPr>
          <p:cNvPr id="5" name="TextBox 4">
            <a:extLst>
              <a:ext uri="{FF2B5EF4-FFF2-40B4-BE49-F238E27FC236}">
                <a16:creationId xmlns:a16="http://schemas.microsoft.com/office/drawing/2014/main" id="{736E87E3-6D2C-4155-88D3-8AC350F83236}"/>
              </a:ext>
            </a:extLst>
          </p:cNvPr>
          <p:cNvSpPr txBox="1"/>
          <p:nvPr/>
        </p:nvSpPr>
        <p:spPr>
          <a:xfrm>
            <a:off x="7831015" y="6029364"/>
            <a:ext cx="3259016" cy="523220"/>
          </a:xfrm>
          <a:prstGeom prst="rect">
            <a:avLst/>
          </a:prstGeom>
          <a:noFill/>
        </p:spPr>
        <p:txBody>
          <a:bodyPr wrap="square" rtlCol="0">
            <a:spAutoFit/>
          </a:bodyPr>
          <a:lstStyle/>
          <a:p>
            <a:r>
              <a:rPr lang="en-US" sz="2800" dirty="0"/>
              <a:t>From Notebook 5.!</a:t>
            </a:r>
            <a:endParaRPr lang="en-GB" sz="2800" dirty="0"/>
          </a:p>
        </p:txBody>
      </p:sp>
    </p:spTree>
    <p:extLst>
      <p:ext uri="{BB962C8B-B14F-4D97-AF65-F5344CB8AC3E}">
        <p14:creationId xmlns:p14="http://schemas.microsoft.com/office/powerpoint/2010/main" val="370440269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Tree>
    <p:extLst>
      <p:ext uri="{BB962C8B-B14F-4D97-AF65-F5344CB8AC3E}">
        <p14:creationId xmlns:p14="http://schemas.microsoft.com/office/powerpoint/2010/main" val="42867030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945662" y="2414954"/>
            <a:ext cx="4267200" cy="3337169"/>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5025290" cy="923330"/>
          </a:xfrm>
          <a:prstGeom prst="rect">
            <a:avLst/>
          </a:prstGeom>
          <a:noFill/>
        </p:spPr>
        <p:txBody>
          <a:bodyPr wrap="square" rtlCol="0">
            <a:spAutoFit/>
          </a:bodyPr>
          <a:lstStyle/>
          <a:p>
            <a:r>
              <a:rPr lang="en-US" b="1" dirty="0">
                <a:solidFill>
                  <a:schemeClr val="accent2"/>
                </a:solidFill>
              </a:rPr>
              <a:t>Just like in “normal” training  we are going to train on the training samples (this uses our </a:t>
            </a:r>
            <a:r>
              <a:rPr lang="en-US" b="1" dirty="0" err="1">
                <a:solidFill>
                  <a:schemeClr val="accent2"/>
                </a:solidFill>
              </a:rPr>
              <a:t>train_loader</a:t>
            </a:r>
            <a:r>
              <a:rPr lang="en-US" b="1" dirty="0">
                <a:solidFill>
                  <a:schemeClr val="accent2"/>
                </a:solidFill>
              </a:rPr>
              <a:t>, not the test one!)</a:t>
            </a:r>
            <a:endParaRPr lang="en-GB" b="1" dirty="0">
              <a:solidFill>
                <a:schemeClr val="accent2"/>
              </a:solidFill>
            </a:endParaRPr>
          </a:p>
        </p:txBody>
      </p:sp>
    </p:spTree>
    <p:extLst>
      <p:ext uri="{BB962C8B-B14F-4D97-AF65-F5344CB8AC3E}">
        <p14:creationId xmlns:p14="http://schemas.microsoft.com/office/powerpoint/2010/main" val="39169138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6775938" y="2101687"/>
            <a:ext cx="5134705" cy="460391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And in the second part, we will do the same, but will transform the samples using our attack function and train on this sample.</a:t>
            </a:r>
            <a:endParaRPr lang="en-GB" b="1" dirty="0">
              <a:solidFill>
                <a:schemeClr val="accent2"/>
              </a:solidFill>
            </a:endParaRPr>
          </a:p>
        </p:txBody>
      </p:sp>
    </p:spTree>
    <p:extLst>
      <p:ext uri="{BB962C8B-B14F-4D97-AF65-F5344CB8AC3E}">
        <p14:creationId xmlns:p14="http://schemas.microsoft.com/office/powerpoint/2010/main" val="30223812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In addition (not shown here), we will display the running losses for both the normal and attack samples.</a:t>
            </a:r>
            <a:endParaRPr lang="en-GB" b="1" dirty="0">
              <a:solidFill>
                <a:schemeClr val="accent2"/>
              </a:solidFill>
            </a:endParaRPr>
          </a:p>
        </p:txBody>
      </p:sp>
    </p:spTree>
    <p:extLst>
      <p:ext uri="{BB962C8B-B14F-4D97-AF65-F5344CB8AC3E}">
        <p14:creationId xmlns:p14="http://schemas.microsoft.com/office/powerpoint/2010/main" val="35259552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199" y="1825624"/>
            <a:ext cx="5421923" cy="5032375"/>
          </a:xfrm>
        </p:spPr>
        <p:txBody>
          <a:bodyPr>
            <a:normAutofit/>
          </a:bodyPr>
          <a:lstStyle/>
          <a:p>
            <a:pPr marL="0" indent="0">
              <a:buNone/>
            </a:pPr>
            <a:r>
              <a:rPr lang="en-US" dirty="0"/>
              <a:t>Retraining will not necessarily affect the loss on normal samples (it will keep on decreasing, possibly overfitting, but this should not change the accuracy performance of the model on normal samples).</a:t>
            </a:r>
          </a:p>
          <a:p>
            <a:r>
              <a:rPr lang="en-US" b="1" dirty="0"/>
              <a:t>What is important: </a:t>
            </a:r>
            <a:r>
              <a:rPr lang="en-US" dirty="0"/>
              <a:t>We are able to train to </a:t>
            </a:r>
            <a:r>
              <a:rPr lang="en-US" b="1" dirty="0"/>
              <a:t>recognize attack samples and our model progressively becomes better at classifying those correctly</a:t>
            </a:r>
            <a:r>
              <a:rPr lang="en-US" dirty="0"/>
              <a:t>.</a:t>
            </a:r>
            <a:endParaRPr lang="en-GB" dirty="0"/>
          </a:p>
        </p:txBody>
      </p:sp>
      <p:pic>
        <p:nvPicPr>
          <p:cNvPr id="4" name="Picture 3">
            <a:extLst>
              <a:ext uri="{FF2B5EF4-FFF2-40B4-BE49-F238E27FC236}">
                <a16:creationId xmlns:a16="http://schemas.microsoft.com/office/drawing/2014/main" id="{7CC7E44E-AE1E-4ECF-B7D4-E10777A00C0B}"/>
              </a:ext>
            </a:extLst>
          </p:cNvPr>
          <p:cNvPicPr>
            <a:picLocks noChangeAspect="1"/>
          </p:cNvPicPr>
          <p:nvPr/>
        </p:nvPicPr>
        <p:blipFill rotWithShape="1">
          <a:blip r:embed="rId2"/>
          <a:srcRect l="10449" t="17435" r="72756" b="3181"/>
          <a:stretch/>
        </p:blipFill>
        <p:spPr>
          <a:xfrm>
            <a:off x="6953739" y="0"/>
            <a:ext cx="4636476" cy="6848538"/>
          </a:xfrm>
          <a:prstGeom prst="rect">
            <a:avLst/>
          </a:prstGeom>
        </p:spPr>
      </p:pic>
    </p:spTree>
    <p:extLst>
      <p:ext uri="{BB962C8B-B14F-4D97-AF65-F5344CB8AC3E}">
        <p14:creationId xmlns:p14="http://schemas.microsoft.com/office/powerpoint/2010/main" val="29366527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pPr marL="0" indent="0">
              <a:buNone/>
            </a:pPr>
            <a:r>
              <a:rPr lang="en-US" dirty="0"/>
              <a:t>Training on the attack samples then makes the model a bit more robust to this type of attacks.</a:t>
            </a:r>
          </a:p>
          <a:p>
            <a:r>
              <a:rPr lang="en-US" dirty="0"/>
              <a:t>In </a:t>
            </a:r>
            <a:r>
              <a:rPr lang="en-US" b="1" dirty="0">
                <a:solidFill>
                  <a:srgbClr val="0070C0"/>
                </a:solidFill>
              </a:rPr>
              <a:t>blue</a:t>
            </a:r>
            <a:r>
              <a:rPr lang="en-US" dirty="0"/>
              <a:t>, you have the </a:t>
            </a:r>
            <a:r>
              <a:rPr lang="en-US" b="1" dirty="0">
                <a:solidFill>
                  <a:srgbClr val="0070C0"/>
                </a:solidFill>
              </a:rPr>
              <a:t>original undefended model</a:t>
            </a:r>
            <a:r>
              <a:rPr lang="en-US" dirty="0"/>
              <a:t>.</a:t>
            </a:r>
            <a:r>
              <a:rPr lang="en-US" b="1" dirty="0">
                <a:solidFill>
                  <a:srgbClr val="0070C0"/>
                </a:solidFill>
              </a:rPr>
              <a:t> </a:t>
            </a:r>
            <a:r>
              <a:rPr lang="en-US" dirty="0"/>
              <a:t>In </a:t>
            </a:r>
            <a:r>
              <a:rPr lang="en-US" b="1" dirty="0">
                <a:solidFill>
                  <a:srgbClr val="C00000"/>
                </a:solidFill>
              </a:rPr>
              <a:t>red</a:t>
            </a:r>
            <a:r>
              <a:rPr lang="en-US" dirty="0"/>
              <a:t>, the </a:t>
            </a:r>
            <a:r>
              <a:rPr lang="en-US" b="1" dirty="0">
                <a:solidFill>
                  <a:srgbClr val="C00000"/>
                </a:solidFill>
              </a:rPr>
              <a:t>defended model</a:t>
            </a:r>
            <a:r>
              <a:rPr lang="en-US" dirty="0"/>
              <a:t>.</a:t>
            </a:r>
          </a:p>
          <a:p>
            <a:r>
              <a:rPr lang="en-US" b="1" dirty="0"/>
              <a:t>Conclusion: Both of them have the same baseline accuracy, but the second model seems to resist more to the FGSM attacks</a:t>
            </a:r>
            <a:br>
              <a:rPr lang="en-US" b="1" dirty="0"/>
            </a:br>
            <a:r>
              <a:rPr lang="en-US" b="1" dirty="0"/>
              <a:t>(Can be improved with more training than just 5 iterations!)</a:t>
            </a:r>
            <a:endParaRPr lang="en-GB" b="1" dirty="0"/>
          </a:p>
        </p:txBody>
      </p:sp>
      <p:pic>
        <p:nvPicPr>
          <p:cNvPr id="5" name="Picture 4">
            <a:extLst>
              <a:ext uri="{FF2B5EF4-FFF2-40B4-BE49-F238E27FC236}">
                <a16:creationId xmlns:a16="http://schemas.microsoft.com/office/drawing/2014/main" id="{9150FFC3-6E0E-464A-A37E-63A3E58315FC}"/>
              </a:ext>
            </a:extLst>
          </p:cNvPr>
          <p:cNvPicPr>
            <a:picLocks noChangeAspect="1"/>
          </p:cNvPicPr>
          <p:nvPr/>
        </p:nvPicPr>
        <p:blipFill rotWithShape="1">
          <a:blip r:embed="rId2"/>
          <a:srcRect l="10513" t="42051" r="70128" b="13846"/>
          <a:stretch/>
        </p:blipFill>
        <p:spPr>
          <a:xfrm>
            <a:off x="6019800" y="1825624"/>
            <a:ext cx="6185012" cy="4403238"/>
          </a:xfrm>
          <a:prstGeom prst="rect">
            <a:avLst/>
          </a:prstGeom>
        </p:spPr>
      </p:pic>
    </p:spTree>
    <p:extLst>
      <p:ext uri="{BB962C8B-B14F-4D97-AF65-F5344CB8AC3E}">
        <p14:creationId xmlns:p14="http://schemas.microsoft.com/office/powerpoint/2010/main" val="2769153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the </a:t>
            </a:r>
            <a:r>
              <a:rPr lang="en-US" b="1" dirty="0" err="1">
                <a:solidFill>
                  <a:srgbClr val="00B050"/>
                </a:solidFill>
              </a:rPr>
              <a:t>Madry’s</a:t>
            </a:r>
            <a:r>
              <a:rPr lang="en-US" b="1" dirty="0">
                <a:solidFill>
                  <a:srgbClr val="00B050"/>
                </a:solidFill>
              </a:rPr>
              <a:t> or arms race defense</a:t>
            </a:r>
            <a:r>
              <a:rPr lang="en-US" b="1" dirty="0"/>
              <a:t>):</a:t>
            </a:r>
          </a:p>
          <a:p>
            <a:pPr marL="0" indent="0">
              <a:buNone/>
            </a:pPr>
            <a:r>
              <a:rPr lang="en-US" dirty="0"/>
              <a:t>The </a:t>
            </a:r>
            <a:r>
              <a:rPr lang="en-US" b="1" dirty="0">
                <a:solidFill>
                  <a:srgbClr val="00B050"/>
                </a:solidFill>
              </a:rPr>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Doing so, we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b="1" dirty="0" err="1">
                <a:solidFill>
                  <a:srgbClr val="00B050"/>
                </a:solidFill>
              </a:rPr>
              <a:t>Madry’s</a:t>
            </a:r>
            <a:r>
              <a:rPr lang="en-US" b="1" dirty="0">
                <a:solidFill>
                  <a:srgbClr val="00B050"/>
                </a:solidFill>
              </a:rPr>
              <a:t> defense </a:t>
            </a:r>
            <a:r>
              <a:rPr lang="en-US" dirty="0"/>
              <a:t>[Madry2017].</a:t>
            </a:r>
            <a:endParaRPr lang="en-GB" dirty="0"/>
          </a:p>
        </p:txBody>
      </p:sp>
    </p:spTree>
    <p:extLst>
      <p:ext uri="{BB962C8B-B14F-4D97-AF65-F5344CB8AC3E}">
        <p14:creationId xmlns:p14="http://schemas.microsoft.com/office/powerpoint/2010/main" val="39251620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pPr marL="0" indent="0">
              <a:buNone/>
            </a:pPr>
            <a:r>
              <a:rPr lang="en-US" dirty="0"/>
              <a:t>While this is the most intuitive approach and might work on the type of attacks you train your model for…</a:t>
            </a:r>
          </a:p>
          <a:p>
            <a:r>
              <a:rPr lang="en-US" dirty="0"/>
              <a:t>This defense strategy will ultimately be defeated by attackers, who just have to implement a new type of attack…</a:t>
            </a:r>
          </a:p>
          <a:p>
            <a:r>
              <a:rPr lang="en-US" dirty="0"/>
              <a:t>And your model simply will not know how to handle it.</a:t>
            </a:r>
          </a:p>
          <a:p>
            <a:endParaRPr lang="en-US" dirty="0"/>
          </a:p>
          <a:p>
            <a:r>
              <a:rPr lang="en-US" dirty="0"/>
              <a:t>For instance, here, we defended against FGSM, but the Gradient attack remains undefended.</a:t>
            </a:r>
            <a:endParaRPr lang="en-GB" dirty="0"/>
          </a:p>
        </p:txBody>
      </p:sp>
    </p:spTree>
    <p:extLst>
      <p:ext uri="{BB962C8B-B14F-4D97-AF65-F5344CB8AC3E}">
        <p14:creationId xmlns:p14="http://schemas.microsoft.com/office/powerpoint/2010/main" val="8693185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pPr marL="0" indent="0">
              <a:buNone/>
            </a:pPr>
            <a:r>
              <a:rPr lang="en-US" dirty="0">
                <a:solidFill>
                  <a:schemeClr val="accent3"/>
                </a:solidFill>
              </a:rPr>
              <a:t>While this is the most intuitive approach and might work on the type of attacks you train your model for…</a:t>
            </a:r>
          </a:p>
          <a:p>
            <a:r>
              <a:rPr lang="en-US" dirty="0">
                <a:solidFill>
                  <a:schemeClr val="accent3"/>
                </a:solidFill>
              </a:rPr>
              <a:t>This defense strategy will ultimately be defeated by attackers, who just have to implement a new type of attack…</a:t>
            </a:r>
          </a:p>
          <a:p>
            <a:r>
              <a:rPr lang="en-US" dirty="0">
                <a:solidFill>
                  <a:schemeClr val="accent3"/>
                </a:solidFill>
              </a:rPr>
              <a:t>And your model simply will not know how to handle it.</a:t>
            </a:r>
          </a:p>
          <a:p>
            <a:endParaRPr lang="en-US" dirty="0">
              <a:solidFill>
                <a:schemeClr val="accent3"/>
              </a:solidFill>
            </a:endParaRPr>
          </a:p>
          <a:p>
            <a:r>
              <a:rPr lang="en-US" dirty="0">
                <a:solidFill>
                  <a:schemeClr val="accent3"/>
                </a:solidFill>
              </a:rPr>
              <a:t>For instance, here, we defended against FGSM, but the Gradient attack remains undefended.</a:t>
            </a:r>
            <a:endParaRPr lang="en-GB" dirty="0">
              <a:solidFill>
                <a:schemeClr val="accent3"/>
              </a:solidFill>
            </a:endParaRPr>
          </a:p>
        </p:txBody>
      </p:sp>
      <p:sp>
        <p:nvSpPr>
          <p:cNvPr id="4" name="TextBox 3">
            <a:extLst>
              <a:ext uri="{FF2B5EF4-FFF2-40B4-BE49-F238E27FC236}">
                <a16:creationId xmlns:a16="http://schemas.microsoft.com/office/drawing/2014/main" id="{131330AD-590A-4933-86D9-8A5ED0179FC5}"/>
              </a:ext>
            </a:extLst>
          </p:cNvPr>
          <p:cNvSpPr txBox="1"/>
          <p:nvPr/>
        </p:nvSpPr>
        <p:spPr>
          <a:xfrm rot="20663803">
            <a:off x="405753" y="2158708"/>
            <a:ext cx="11585344" cy="3170099"/>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And attackers these days are getting pretty creative with new types of attacks!</a:t>
            </a:r>
          </a:p>
          <a:p>
            <a:pPr algn="ctr"/>
            <a:r>
              <a:rPr lang="en-US" sz="4000" b="1" dirty="0">
                <a:ln w="22225">
                  <a:solidFill>
                    <a:schemeClr val="tx1"/>
                  </a:solidFill>
                  <a:prstDash val="solid"/>
                </a:ln>
                <a:solidFill>
                  <a:srgbClr val="002060"/>
                </a:solidFill>
              </a:rPr>
              <a:t>There are even challenges/competitions for coming up with new attacks against “defended” systems!</a:t>
            </a:r>
          </a:p>
          <a:p>
            <a:pPr algn="ctr"/>
            <a:r>
              <a:rPr lang="en-US" sz="4000" b="1" dirty="0">
                <a:ln w="22225">
                  <a:solidFill>
                    <a:schemeClr val="tx1"/>
                  </a:solidFill>
                  <a:prstDash val="solid"/>
                </a:ln>
                <a:solidFill>
                  <a:srgbClr val="002060"/>
                </a:solidFill>
              </a:rPr>
              <a:t>See [Medium1] and [Dong2017].</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35471642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dirty="0"/>
              <a:t>Adversarial Machine Learning can be very creative and is currently a very active research field. In this lecture, and in the interest of time, we will only cover some of the basic ones.</a:t>
            </a:r>
          </a:p>
          <a:p>
            <a:r>
              <a:rPr lang="en-US" dirty="0"/>
              <a:t>What matters is to understand the intuition behind these basic attacks, more specifically how we might use information about the model to tailor our attacks and enhance their efficacy.</a:t>
            </a:r>
          </a:p>
          <a:p>
            <a:r>
              <a:rPr lang="en-US" dirty="0"/>
              <a:t>In the next lecture, we will then discuss some more advanced attack techniques, for general knowledge.</a:t>
            </a:r>
          </a:p>
          <a:p>
            <a:r>
              <a:rPr lang="en-US" dirty="0"/>
              <a:t>To summarize, keep in mind that the potential for attacks is quite unlimited and researchers have been very creative…!</a:t>
            </a:r>
            <a:endParaRPr lang="en-GB" dirty="0"/>
          </a:p>
        </p:txBody>
      </p:sp>
    </p:spTree>
    <p:extLst>
      <p:ext uri="{BB962C8B-B14F-4D97-AF65-F5344CB8AC3E}">
        <p14:creationId xmlns:p14="http://schemas.microsoft.com/office/powerpoint/2010/main" val="616617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8BA8-9DEC-4471-8590-434E8D8BB4A0}"/>
              </a:ext>
            </a:extLst>
          </p:cNvPr>
          <p:cNvSpPr>
            <a:spLocks noGrp="1"/>
          </p:cNvSpPr>
          <p:nvPr>
            <p:ph type="title"/>
          </p:nvPr>
        </p:nvSpPr>
        <p:spPr/>
        <p:txBody>
          <a:bodyPr/>
          <a:lstStyle/>
          <a:p>
            <a:r>
              <a:rPr lang="en-US" dirty="0"/>
              <a:t>Conclusion </a:t>
            </a:r>
            <a:r>
              <a:rPr lang="en-US"/>
              <a:t>(W6S2</a:t>
            </a:r>
            <a:r>
              <a:rPr lang="en-US" dirty="0"/>
              <a:t>)</a:t>
            </a:r>
            <a:endParaRPr lang="en-GB" dirty="0"/>
          </a:p>
        </p:txBody>
      </p:sp>
      <p:sp>
        <p:nvSpPr>
          <p:cNvPr id="3" name="Content Placeholder 2">
            <a:extLst>
              <a:ext uri="{FF2B5EF4-FFF2-40B4-BE49-F238E27FC236}">
                <a16:creationId xmlns:a16="http://schemas.microsoft.com/office/drawing/2014/main" id="{47E3549C-D723-41E6-8478-270ACE043694}"/>
              </a:ext>
            </a:extLst>
          </p:cNvPr>
          <p:cNvSpPr>
            <a:spLocks noGrp="1"/>
          </p:cNvSpPr>
          <p:nvPr>
            <p:ph sz="half" idx="1"/>
          </p:nvPr>
        </p:nvSpPr>
        <p:spPr>
          <a:xfrm>
            <a:off x="838200" y="1825624"/>
            <a:ext cx="5257800" cy="5032375"/>
          </a:xfrm>
        </p:spPr>
        <p:txBody>
          <a:bodyPr>
            <a:normAutofit/>
          </a:bodyPr>
          <a:lstStyle/>
          <a:p>
            <a:r>
              <a:rPr lang="en-US" dirty="0"/>
              <a:t>Using gradient-based attacks can help produce attacks with higher success rates.</a:t>
            </a:r>
          </a:p>
          <a:p>
            <a:r>
              <a:rPr lang="en-US" dirty="0"/>
              <a:t>Using Fast Gradient Sign Method gives an extra plausibility constraint, in the form of a max norm constraint between the original image and attack image.</a:t>
            </a:r>
          </a:p>
          <a:p>
            <a:r>
              <a:rPr lang="en-US" dirty="0"/>
              <a:t>This can lead to a devastating attack!</a:t>
            </a:r>
            <a:endParaRPr lang="en-GB" dirty="0"/>
          </a:p>
        </p:txBody>
      </p:sp>
      <p:sp>
        <p:nvSpPr>
          <p:cNvPr id="4" name="Content Placeholder 3">
            <a:extLst>
              <a:ext uri="{FF2B5EF4-FFF2-40B4-BE49-F238E27FC236}">
                <a16:creationId xmlns:a16="http://schemas.microsoft.com/office/drawing/2014/main" id="{7E420A50-DCDA-4FEF-986F-775F53063E3A}"/>
              </a:ext>
            </a:extLst>
          </p:cNvPr>
          <p:cNvSpPr>
            <a:spLocks noGrp="1"/>
          </p:cNvSpPr>
          <p:nvPr>
            <p:ph sz="half" idx="2"/>
          </p:nvPr>
        </p:nvSpPr>
        <p:spPr>
          <a:xfrm>
            <a:off x="6172200" y="1825624"/>
            <a:ext cx="5181600" cy="5032375"/>
          </a:xfrm>
        </p:spPr>
        <p:txBody>
          <a:bodyPr>
            <a:normAutofit/>
          </a:bodyPr>
          <a:lstStyle/>
          <a:p>
            <a:r>
              <a:rPr lang="en-US" dirty="0"/>
              <a:t>Iterations were used during training, so might as well use them in attacks as well.</a:t>
            </a:r>
          </a:p>
          <a:p>
            <a:r>
              <a:rPr lang="en-US" dirty="0"/>
              <a:t>Iterating greatly helps with plausibility.</a:t>
            </a:r>
          </a:p>
          <a:p>
            <a:r>
              <a:rPr lang="en-US" dirty="0"/>
              <a:t>Iterated FGSM can technically lead to a full failure of our pre-trained model…!</a:t>
            </a:r>
          </a:p>
          <a:p>
            <a:r>
              <a:rPr lang="en-US" dirty="0"/>
              <a:t>Defense is very much needed, often via arms race defense, but with limited effects!</a:t>
            </a:r>
            <a:endParaRPr lang="en-GB" dirty="0"/>
          </a:p>
        </p:txBody>
      </p:sp>
    </p:spTree>
    <p:extLst>
      <p:ext uri="{BB962C8B-B14F-4D97-AF65-F5344CB8AC3E}">
        <p14:creationId xmlns:p14="http://schemas.microsoft.com/office/powerpoint/2010/main" val="10360814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3EBB267-24B9-144C-E4DE-C6D6CD35E719}"/>
              </a:ext>
            </a:extLst>
          </p:cNvPr>
          <p:cNvSpPr>
            <a:spLocks noGrp="1"/>
          </p:cNvSpPr>
          <p:nvPr>
            <p:ph type="title"/>
          </p:nvPr>
        </p:nvSpPr>
        <p:spPr/>
        <p:txBody>
          <a:bodyPr/>
          <a:lstStyle/>
          <a:p>
            <a:r>
              <a:rPr lang="en-GB" dirty="0"/>
              <a:t>Let us call it a break for now</a:t>
            </a:r>
          </a:p>
        </p:txBody>
      </p:sp>
      <p:sp>
        <p:nvSpPr>
          <p:cNvPr id="5" name="Text Placeholder 4">
            <a:extLst>
              <a:ext uri="{FF2B5EF4-FFF2-40B4-BE49-F238E27FC236}">
                <a16:creationId xmlns:a16="http://schemas.microsoft.com/office/drawing/2014/main" id="{8784BD3C-A362-227F-DB67-10CF1E267B66}"/>
              </a:ext>
            </a:extLst>
          </p:cNvPr>
          <p:cNvSpPr>
            <a:spLocks noGrp="1"/>
          </p:cNvSpPr>
          <p:nvPr>
            <p:ph type="body" idx="1"/>
          </p:nvPr>
        </p:nvSpPr>
        <p:spPr/>
        <p:txBody>
          <a:bodyPr/>
          <a:lstStyle/>
          <a:p>
            <a:r>
              <a:rPr lang="en-GB" dirty="0"/>
              <a:t>We will continue on the next lecture with the video </a:t>
            </a:r>
            <a:r>
              <a:rPr lang="en-GB"/>
              <a:t>data type and its uses.</a:t>
            </a:r>
            <a:endParaRPr lang="en-GB" i="1" dirty="0"/>
          </a:p>
        </p:txBody>
      </p:sp>
    </p:spTree>
    <p:extLst>
      <p:ext uri="{BB962C8B-B14F-4D97-AF65-F5344CB8AC3E}">
        <p14:creationId xmlns:p14="http://schemas.microsoft.com/office/powerpoint/2010/main" val="427283623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[Goodfellow2015] </a:t>
            </a:r>
            <a:r>
              <a:rPr lang="en-US" b="1" dirty="0">
                <a:solidFill>
                  <a:schemeClr val="accent2">
                    <a:lumMod val="50000"/>
                  </a:schemeClr>
                </a:solidFill>
              </a:rPr>
              <a:t>Goodfellow</a:t>
            </a:r>
            <a:r>
              <a:rPr lang="en-US" dirty="0"/>
              <a:t> et al., “</a:t>
            </a:r>
            <a:r>
              <a:rPr lang="en-US" b="1" dirty="0"/>
              <a:t>Explaining and Harnessing Adversarial Examples</a:t>
            </a:r>
            <a:r>
              <a:rPr lang="en-US" dirty="0"/>
              <a:t>“, 2015.</a:t>
            </a:r>
            <a:br>
              <a:rPr lang="en-US" dirty="0"/>
            </a:br>
            <a:r>
              <a:rPr lang="en-US" dirty="0">
                <a:hlinkClick r:id="rId2"/>
              </a:rPr>
              <a:t>https://arxiv.org/abs/1412.6572</a:t>
            </a:r>
            <a:endParaRPr lang="en-US" dirty="0"/>
          </a:p>
          <a:p>
            <a:r>
              <a:rPr lang="en-US" dirty="0"/>
              <a:t>[Kurakin2016] </a:t>
            </a:r>
            <a:r>
              <a:rPr lang="en-US" b="1" dirty="0" err="1">
                <a:solidFill>
                  <a:schemeClr val="accent2">
                    <a:lumMod val="50000"/>
                  </a:schemeClr>
                </a:solidFill>
              </a:rPr>
              <a:t>Kurakin</a:t>
            </a:r>
            <a:r>
              <a:rPr lang="en-US" dirty="0"/>
              <a:t> et al. “</a:t>
            </a:r>
            <a:r>
              <a:rPr lang="en-US" b="1" dirty="0"/>
              <a:t>Adversarial examples in the physical world</a:t>
            </a:r>
            <a:r>
              <a:rPr lang="en-US" dirty="0"/>
              <a:t>”, 2016.</a:t>
            </a:r>
            <a:br>
              <a:rPr lang="en-US" dirty="0"/>
            </a:br>
            <a:r>
              <a:rPr lang="en-US" dirty="0">
                <a:hlinkClick r:id="rId3"/>
              </a:rPr>
              <a:t>https://arxiv.org/abs/1607.02533</a:t>
            </a:r>
            <a:endParaRPr lang="en-US" dirty="0"/>
          </a:p>
          <a:p>
            <a:r>
              <a:rPr lang="en-US" dirty="0"/>
              <a:t>Implementing more advanced gradient ascent, e.g. FGSM with gradient ascent and momentum as in [Dong2017] Y. Dong et al. “</a:t>
            </a:r>
            <a:r>
              <a:rPr lang="en-US" b="1" dirty="0"/>
              <a:t>Boosting Adversarial Attacks with Momentum</a:t>
            </a:r>
            <a:r>
              <a:rPr lang="en-US" dirty="0"/>
              <a:t>”, 2017.</a:t>
            </a:r>
            <a:br>
              <a:rPr lang="en-US" dirty="0"/>
            </a:br>
            <a:r>
              <a:rPr lang="en-US" dirty="0">
                <a:hlinkClick r:id="rId4"/>
              </a:rPr>
              <a:t>https://arxiv.org/abs/1710.06081</a:t>
            </a:r>
            <a:endParaRPr lang="en-US" dirty="0"/>
          </a:p>
          <a:p>
            <a:pPr marL="0" indent="0">
              <a:buNone/>
            </a:pPr>
            <a:endParaRPr lang="en-GB" dirty="0"/>
          </a:p>
        </p:txBody>
      </p:sp>
    </p:spTree>
    <p:extLst>
      <p:ext uri="{BB962C8B-B14F-4D97-AF65-F5344CB8AC3E}">
        <p14:creationId xmlns:p14="http://schemas.microsoft.com/office/powerpoint/2010/main" val="38809490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US" b="1" dirty="0"/>
              <a:t>Alexei</a:t>
            </a:r>
            <a:r>
              <a:rPr lang="en-US" b="1" dirty="0">
                <a:solidFill>
                  <a:schemeClr val="accent2">
                    <a:lumMod val="50000"/>
                  </a:schemeClr>
                </a:solidFill>
              </a:rPr>
              <a:t> </a:t>
            </a:r>
            <a:r>
              <a:rPr lang="en-US" b="1" dirty="0" err="1">
                <a:solidFill>
                  <a:schemeClr val="accent2">
                    <a:lumMod val="50000"/>
                  </a:schemeClr>
                </a:solidFill>
              </a:rPr>
              <a:t>Kurakin</a:t>
            </a:r>
            <a:r>
              <a:rPr lang="en-US" b="1" dirty="0"/>
              <a:t>: Researcher</a:t>
            </a:r>
            <a:r>
              <a:rPr lang="en-US" dirty="0"/>
              <a:t> at </a:t>
            </a:r>
            <a:r>
              <a:rPr lang="en-US" b="1" dirty="0"/>
              <a:t>Google</a:t>
            </a:r>
            <a:r>
              <a:rPr lang="en-US" dirty="0"/>
              <a:t> </a:t>
            </a:r>
            <a:r>
              <a:rPr lang="en-US" b="1" dirty="0"/>
              <a:t>Brain</a:t>
            </a:r>
            <a:r>
              <a:rPr lang="en-US" dirty="0"/>
              <a:t>.</a:t>
            </a:r>
            <a:br>
              <a:rPr lang="en-US" b="1" dirty="0"/>
            </a:br>
            <a:r>
              <a:rPr lang="en-US" dirty="0">
                <a:hlinkClick r:id="rId2"/>
              </a:rPr>
              <a:t>http://kurakin.me/</a:t>
            </a:r>
            <a:br>
              <a:rPr lang="en-US" b="1" dirty="0"/>
            </a:br>
            <a:r>
              <a:rPr lang="en-US" dirty="0">
                <a:hlinkClick r:id="rId3"/>
              </a:rPr>
              <a:t>https://scholar.google.com/citations?user=nCh4qyMAAAAJ&amp;hl=en</a:t>
            </a:r>
            <a:endParaRPr lang="en-US" dirty="0"/>
          </a:p>
          <a:p>
            <a:r>
              <a:rPr lang="en-US" b="1" dirty="0"/>
              <a:t>Ian </a:t>
            </a:r>
            <a:r>
              <a:rPr lang="en-US" b="1" dirty="0">
                <a:solidFill>
                  <a:schemeClr val="accent2">
                    <a:lumMod val="50000"/>
                  </a:schemeClr>
                </a:solidFill>
              </a:rPr>
              <a:t>Goodfellow</a:t>
            </a:r>
            <a:r>
              <a:rPr lang="en-US" b="1" dirty="0"/>
              <a:t>: (Former?) director</a:t>
            </a:r>
            <a:r>
              <a:rPr lang="en-US" dirty="0"/>
              <a:t> at </a:t>
            </a:r>
            <a:r>
              <a:rPr lang="en-US" b="1" dirty="0"/>
              <a:t>Apple</a:t>
            </a:r>
            <a:r>
              <a:rPr lang="en-US" dirty="0"/>
              <a:t> and </a:t>
            </a:r>
            <a:r>
              <a:rPr lang="en-US" b="1" dirty="0"/>
              <a:t>PhD</a:t>
            </a:r>
            <a:r>
              <a:rPr lang="en-US" dirty="0"/>
              <a:t> from </a:t>
            </a:r>
            <a:r>
              <a:rPr lang="en-US" b="1" dirty="0"/>
              <a:t>Stanford</a:t>
            </a:r>
            <a:r>
              <a:rPr lang="en-US" dirty="0"/>
              <a:t>, wrote a book that is considered the Bible of Deep Learning, and inventor of Generative Adversarial Networks </a:t>
            </a:r>
            <a:r>
              <a:rPr lang="en-US"/>
              <a:t>(for later</a:t>
            </a:r>
            <a:r>
              <a:rPr lang="en-US" dirty="0"/>
              <a:t>).</a:t>
            </a:r>
            <a:br>
              <a:rPr lang="en-US" b="1" dirty="0"/>
            </a:br>
            <a:r>
              <a:rPr lang="en-GB" dirty="0">
                <a:hlinkClick r:id="rId4"/>
              </a:rPr>
              <a:t>https://www.iangoodfellow.com/</a:t>
            </a:r>
            <a:br>
              <a:rPr lang="en-GB" dirty="0"/>
            </a:br>
            <a:r>
              <a:rPr lang="en-GB" dirty="0">
                <a:hlinkClick r:id="rId5"/>
              </a:rPr>
              <a:t>https://www.deeplearningbook.org/</a:t>
            </a:r>
            <a:br>
              <a:rPr lang="en-GB" dirty="0"/>
            </a:br>
            <a:r>
              <a:rPr lang="en-GB" dirty="0">
                <a:hlinkClick r:id="rId6"/>
              </a:rPr>
              <a:t>https://scholar.google.ca/citations?user=iYN86KEAAAAJ&amp;hl=en</a:t>
            </a:r>
            <a:br>
              <a:rPr lang="en-GB" dirty="0"/>
            </a:br>
            <a:endParaRPr lang="en-GB" dirty="0"/>
          </a:p>
        </p:txBody>
      </p:sp>
    </p:spTree>
    <p:extLst>
      <p:ext uri="{BB962C8B-B14F-4D97-AF65-F5344CB8AC3E}">
        <p14:creationId xmlns:p14="http://schemas.microsoft.com/office/powerpoint/2010/main" val="27495488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Tracking important names (Track their works and follow them on Scholar, Twitter, or whatever works for you!)</a:t>
            </a:r>
          </a:p>
          <a:p>
            <a:r>
              <a:rPr lang="en-GB" b="1" dirty="0" err="1"/>
              <a:t>Samy</a:t>
            </a:r>
            <a:r>
              <a:rPr lang="en-GB" b="1" dirty="0"/>
              <a:t> </a:t>
            </a:r>
            <a:r>
              <a:rPr lang="en-GB" b="1" dirty="0" err="1">
                <a:solidFill>
                  <a:schemeClr val="accent2">
                    <a:lumMod val="50000"/>
                  </a:schemeClr>
                </a:solidFill>
              </a:rPr>
              <a:t>Bengio</a:t>
            </a:r>
            <a:r>
              <a:rPr lang="en-GB" b="1" dirty="0"/>
              <a:t>: Senior Director </a:t>
            </a:r>
            <a:r>
              <a:rPr lang="en-GB" dirty="0"/>
              <a:t>at </a:t>
            </a:r>
            <a:r>
              <a:rPr lang="en-GB" b="1" dirty="0"/>
              <a:t>Apple, inventor</a:t>
            </a:r>
            <a:r>
              <a:rPr lang="en-GB" dirty="0"/>
              <a:t> of </a:t>
            </a:r>
            <a:r>
              <a:rPr lang="en-GB" b="1" dirty="0" err="1"/>
              <a:t>PyTorch</a:t>
            </a:r>
            <a:r>
              <a:rPr lang="en-GB" dirty="0"/>
              <a:t> (!),</a:t>
            </a:r>
            <a:br>
              <a:rPr lang="en-GB" dirty="0"/>
            </a:br>
            <a:r>
              <a:rPr lang="en-GB" dirty="0"/>
              <a:t>(and brother of </a:t>
            </a:r>
            <a:r>
              <a:rPr lang="en-GB" dirty="0" err="1"/>
              <a:t>Yoshua</a:t>
            </a:r>
            <a:r>
              <a:rPr lang="en-GB" dirty="0"/>
              <a:t> </a:t>
            </a:r>
            <a:r>
              <a:rPr lang="en-GB" dirty="0" err="1"/>
              <a:t>Bengio</a:t>
            </a:r>
            <a:r>
              <a:rPr lang="en-GB" dirty="0"/>
              <a:t>).</a:t>
            </a:r>
            <a:br>
              <a:rPr lang="en-GB" dirty="0"/>
            </a:br>
            <a:r>
              <a:rPr lang="en-GB" dirty="0">
                <a:hlinkClick r:id="rId2"/>
              </a:rPr>
              <a:t>https://bengio.abracadoudou.com</a:t>
            </a:r>
            <a:br>
              <a:rPr lang="en-GB" dirty="0"/>
            </a:br>
            <a:r>
              <a:rPr lang="en-GB" dirty="0">
                <a:hlinkClick r:id="rId3"/>
              </a:rPr>
              <a:t>https://scholar.google.com/citations?user=Vs-MdPcAAAAJ&amp;hl=fr</a:t>
            </a:r>
            <a:br>
              <a:rPr lang="en-GB" dirty="0"/>
            </a:br>
            <a:endParaRPr lang="en-US" dirty="0"/>
          </a:p>
          <a:p>
            <a:endParaRPr lang="en-GB" dirty="0"/>
          </a:p>
        </p:txBody>
      </p:sp>
    </p:spTree>
    <p:extLst>
      <p:ext uri="{BB962C8B-B14F-4D97-AF65-F5344CB8AC3E}">
        <p14:creationId xmlns:p14="http://schemas.microsoft.com/office/powerpoint/2010/main" val="11552724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Basic attacks (to be discussed today):</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gradient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fast gradient sign attack</a:t>
            </a:r>
          </a:p>
          <a:p>
            <a:pPr marL="514350" indent="-514350">
              <a:buFont typeface="+mj-lt"/>
              <a:buAutoNum type="arabicPeriod"/>
            </a:pPr>
            <a:r>
              <a:rPr lang="en-GB" b="1" dirty="0">
                <a:solidFill>
                  <a:srgbClr val="00B050"/>
                </a:solidFill>
              </a:rPr>
              <a:t>Untargeted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00B050"/>
                </a:solidFill>
              </a:rPr>
              <a:t>one-shot</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a:p>
            <a:pPr marL="0" indent="0">
              <a:buNone/>
            </a:pPr>
            <a:endParaRPr lang="en-GB" dirty="0"/>
          </a:p>
        </p:txBody>
      </p:sp>
    </p:spTree>
    <p:extLst>
      <p:ext uri="{BB962C8B-B14F-4D97-AF65-F5344CB8AC3E}">
        <p14:creationId xmlns:p14="http://schemas.microsoft.com/office/powerpoint/2010/main" val="33227937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Basic attacks (to be discussed today):</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a:t>
            </a:r>
            <a:r>
              <a:rPr lang="en-US" b="1" u="sng" dirty="0">
                <a:solidFill>
                  <a:srgbClr val="FF0000"/>
                </a:solidFill>
              </a:rPr>
              <a:t>gradient</a:t>
            </a:r>
            <a:r>
              <a:rPr lang="en-US" dirty="0"/>
              <a:t>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fast </a:t>
            </a:r>
            <a:r>
              <a:rPr lang="en-US" b="1" u="sng" dirty="0">
                <a:solidFill>
                  <a:srgbClr val="FF0000"/>
                </a:solidFill>
              </a:rPr>
              <a:t>gradient</a:t>
            </a:r>
            <a:r>
              <a:rPr lang="en-US" dirty="0"/>
              <a:t> sign attack</a:t>
            </a:r>
          </a:p>
          <a:p>
            <a:pPr marL="514350" indent="-514350">
              <a:buFont typeface="+mj-lt"/>
              <a:buAutoNum type="arabicPeriod"/>
            </a:pPr>
            <a:r>
              <a:rPr lang="en-GB" b="1" dirty="0">
                <a:solidFill>
                  <a:srgbClr val="00B050"/>
                </a:solidFill>
              </a:rPr>
              <a:t>Untargeted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a:t>
            </a:r>
            <a:r>
              <a:rPr lang="en-GB" b="1" u="sng" dirty="0">
                <a:solidFill>
                  <a:srgbClr val="FF0000"/>
                </a:solidFill>
              </a:rPr>
              <a:t>gradient</a:t>
            </a:r>
            <a:r>
              <a:rPr lang="en-GB" dirty="0"/>
              <a: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00B050"/>
                </a:solidFill>
              </a:rPr>
              <a:t>one-shot</a:t>
            </a:r>
            <a:r>
              <a:rPr lang="en-GB" dirty="0"/>
              <a:t>, </a:t>
            </a:r>
            <a:r>
              <a:rPr lang="en-GB" b="1" dirty="0">
                <a:solidFill>
                  <a:srgbClr val="7030A0"/>
                </a:solidFill>
              </a:rPr>
              <a:t>white-box</a:t>
            </a:r>
            <a:r>
              <a:rPr lang="en-GB" dirty="0"/>
              <a:t> fast </a:t>
            </a:r>
            <a:r>
              <a:rPr lang="en-GB" b="1" u="sng" dirty="0">
                <a:solidFill>
                  <a:srgbClr val="FF0000"/>
                </a:solidFill>
              </a:rPr>
              <a:t>gradient</a:t>
            </a:r>
            <a:r>
              <a:rPr lang="en-GB" dirty="0"/>
              <a: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a:t>
            </a:r>
            <a:r>
              <a:rPr lang="en-GB" b="1" u="sng" dirty="0">
                <a:solidFill>
                  <a:srgbClr val="FF0000"/>
                </a:solidFill>
              </a:rPr>
              <a:t>gradient</a:t>
            </a:r>
            <a:r>
              <a:rPr lang="en-GB" dirty="0"/>
              <a:t> sign attack</a:t>
            </a:r>
          </a:p>
          <a:p>
            <a:pPr marL="0" indent="0">
              <a:buNone/>
            </a:pPr>
            <a:endParaRPr lang="en-GB" dirty="0"/>
          </a:p>
        </p:txBody>
      </p:sp>
      <p:sp>
        <p:nvSpPr>
          <p:cNvPr id="4" name="TextBox 3">
            <a:extLst>
              <a:ext uri="{FF2B5EF4-FFF2-40B4-BE49-F238E27FC236}">
                <a16:creationId xmlns:a16="http://schemas.microsoft.com/office/drawing/2014/main" id="{F28D1767-A312-9604-7F17-8F0F5ECD88AC}"/>
              </a:ext>
            </a:extLst>
          </p:cNvPr>
          <p:cNvSpPr txBox="1"/>
          <p:nvPr/>
        </p:nvSpPr>
        <p:spPr>
          <a:xfrm>
            <a:off x="1500554" y="5564554"/>
            <a:ext cx="8682892" cy="954107"/>
          </a:xfrm>
          <a:prstGeom prst="rect">
            <a:avLst/>
          </a:prstGeom>
          <a:noFill/>
        </p:spPr>
        <p:txBody>
          <a:bodyPr wrap="square" rtlCol="0">
            <a:spAutoFit/>
          </a:bodyPr>
          <a:lstStyle/>
          <a:p>
            <a:pPr algn="ctr"/>
            <a:r>
              <a:rPr lang="en-US" sz="2800" b="1" dirty="0">
                <a:solidFill>
                  <a:srgbClr val="FF0000"/>
                </a:solidFill>
              </a:rPr>
              <a:t>Note: “Gradient” seems to be the important keyword here, but why and how are gradients used for attacks?</a:t>
            </a:r>
            <a:endParaRPr lang="en-GB" sz="2800" b="1" dirty="0">
              <a:solidFill>
                <a:srgbClr val="FF0000"/>
              </a:solidFill>
            </a:endParaRPr>
          </a:p>
        </p:txBody>
      </p:sp>
    </p:spTree>
    <p:extLst>
      <p:ext uri="{BB962C8B-B14F-4D97-AF65-F5344CB8AC3E}">
        <p14:creationId xmlns:p14="http://schemas.microsoft.com/office/powerpoint/2010/main" val="3629324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2321</TotalTime>
  <Words>5142</Words>
  <Application>Microsoft Office PowerPoint</Application>
  <PresentationFormat>Widescreen</PresentationFormat>
  <Paragraphs>441</Paragraphs>
  <Slides>74</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Calibri</vt:lpstr>
      <vt:lpstr>Calibri Light</vt:lpstr>
      <vt:lpstr>Cambria Math</vt:lpstr>
      <vt:lpstr>Wingdings</vt:lpstr>
      <vt:lpstr>Office Theme</vt:lpstr>
      <vt:lpstr>Computer Vision in Python Day 2, Part 2/4</vt:lpstr>
      <vt:lpstr>About this lecture</vt:lpstr>
      <vt:lpstr>In the last episode</vt:lpstr>
      <vt:lpstr>Some more taxonomy on attacks</vt:lpstr>
      <vt:lpstr>Some more taxonomy on attacks</vt:lpstr>
      <vt:lpstr>Some more taxonomy on attacks</vt:lpstr>
      <vt:lpstr>About attacks</vt:lpstr>
      <vt:lpstr>About attacks</vt:lpstr>
      <vt:lpstr>About attacks</vt:lpstr>
      <vt:lpstr>A reminder on gradient descent</vt:lpstr>
      <vt:lpstr>Using Gradient Ascent to Attack</vt:lpstr>
      <vt:lpstr>Using Gradient Ascent to Attack</vt:lpstr>
      <vt:lpstr>Using Gradient Ascent to Attack</vt:lpstr>
      <vt:lpstr>A note on losses, softmax and gradients</vt:lpstr>
      <vt:lpstr>A note on losses, softmax and gradients</vt:lpstr>
      <vt:lpstr>Untargeted Gradient Attack</vt:lpstr>
      <vt:lpstr>Untargeted Gradient Attack (option #1)</vt:lpstr>
      <vt:lpstr>Untargeted Gradient Attack (option #2, not implemented in notebooks)</vt:lpstr>
      <vt:lpstr>Why gradient attack works better than randomly noising</vt:lpstr>
      <vt:lpstr>Why gradient attack works better than randomly noising</vt:lpstr>
      <vt:lpstr>Untargeted gradient attack code</vt:lpstr>
      <vt:lpstr>Untargeted gradient vs. epsilon noising</vt:lpstr>
      <vt:lpstr>Untargeted gradient vs. epsilon noising</vt:lpstr>
      <vt:lpstr>Untargeted gradient vs. epsilon noising</vt:lpstr>
      <vt:lpstr>Untargeted gradient vs. epsilon noising</vt:lpstr>
      <vt:lpstr>Untargeted gradient vs. epsilon noising</vt:lpstr>
      <vt:lpstr>Untargeted gradient vs. epsilon noising</vt:lpstr>
      <vt:lpstr>Untargeted gradient attack recap</vt:lpstr>
      <vt:lpstr>Untargeted gradient attack recap</vt:lpstr>
      <vt:lpstr>Untargeted gradient attack recap</vt:lpstr>
      <vt:lpstr>Untargeted gradient attack recap</vt:lpstr>
      <vt:lpstr>Untargeted gradient attack recap</vt:lpstr>
      <vt:lpstr>Untargeted gradient attack recap</vt:lpstr>
      <vt:lpstr>Untargeted gradient attack recap</vt:lpstr>
      <vt:lpstr>Fast Gradient Sign Method (FGSM)</vt:lpstr>
      <vt:lpstr>Fast Gradient Sign Method (FGSM)</vt:lpstr>
      <vt:lpstr>Remember</vt:lpstr>
      <vt:lpstr>Testing the FGSM attack</vt:lpstr>
      <vt:lpstr>Testing the FGSM attack</vt:lpstr>
      <vt:lpstr>PowerPoint Presentation</vt:lpstr>
      <vt:lpstr>PowerPoint Presentation</vt:lpstr>
      <vt:lpstr>Some more taxonomy on attacks</vt:lpstr>
      <vt:lpstr>Iterative FGSM attack (from [Kurakin2016])</vt:lpstr>
      <vt:lpstr>Some more taxonomy on attacks</vt:lpstr>
      <vt:lpstr>Targeted FGSM attack</vt:lpstr>
      <vt:lpstr>Untargeted gradient attack recap</vt:lpstr>
      <vt:lpstr>Iterative and Targeted FGSM attack</vt:lpstr>
      <vt:lpstr>Why gradient attack works better than randomly noising</vt:lpstr>
      <vt:lpstr>PowerPoint Presentation</vt:lpstr>
      <vt:lpstr>Testing the ITFGSM attack</vt:lpstr>
      <vt:lpstr>Testing the ITFGSM attack</vt:lpstr>
      <vt:lpstr>Testing the ITFGSM attack</vt:lpstr>
      <vt:lpstr>Testing the ITFGSM attack</vt:lpstr>
      <vt:lpstr>Testing the ITFGSM attack</vt:lpstr>
      <vt:lpstr>Testing the ITFGSM attack</vt:lpstr>
      <vt:lpstr>Remember, there is more… Reason #2: Defense</vt:lpstr>
      <vt:lpstr>The Madry’s (or arms  race) defense</vt:lpstr>
      <vt:lpstr>The arms race defense</vt:lpstr>
      <vt:lpstr>The arms race defense</vt:lpstr>
      <vt:lpstr>The arms race defense</vt:lpstr>
      <vt:lpstr>Retraining our model</vt:lpstr>
      <vt:lpstr>Retraining our model</vt:lpstr>
      <vt:lpstr>Retraining our model</vt:lpstr>
      <vt:lpstr>Retraining our model</vt:lpstr>
      <vt:lpstr>The arms race defense</vt:lpstr>
      <vt:lpstr>The arms race defense</vt:lpstr>
      <vt:lpstr>The Madry’s (or arms  race) defense</vt:lpstr>
      <vt:lpstr>The arms race defense</vt:lpstr>
      <vt:lpstr>The arms race defense</vt:lpstr>
      <vt:lpstr>Conclusion (W6S2)</vt:lpstr>
      <vt:lpstr>Let us call it a break for now</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156</cp:revision>
  <dcterms:created xsi:type="dcterms:W3CDTF">2021-03-10T09:35:15Z</dcterms:created>
  <dcterms:modified xsi:type="dcterms:W3CDTF">2026-01-21T07:41:10Z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2022-10-19T06:33:11Z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b38511b1-1f99-43ef-90d2-0a93e93e7588</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